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463" r:id="rId2"/>
    <p:sldId id="582" r:id="rId3"/>
    <p:sldId id="603" r:id="rId4"/>
    <p:sldId id="613" r:id="rId5"/>
    <p:sldId id="757" r:id="rId6"/>
    <p:sldId id="776" r:id="rId7"/>
    <p:sldId id="729" r:id="rId8"/>
    <p:sldId id="780" r:id="rId9"/>
    <p:sldId id="618" r:id="rId10"/>
    <p:sldId id="781" r:id="rId11"/>
    <p:sldId id="620" r:id="rId12"/>
    <p:sldId id="622" r:id="rId13"/>
    <p:sldId id="778" r:id="rId14"/>
    <p:sldId id="626" r:id="rId15"/>
    <p:sldId id="758" r:id="rId16"/>
    <p:sldId id="649" r:id="rId17"/>
    <p:sldId id="775" r:id="rId18"/>
    <p:sldId id="635" r:id="rId19"/>
    <p:sldId id="784" r:id="rId20"/>
    <p:sldId id="78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2877" userDrawn="1">
          <p15:clr>
            <a:srgbClr val="A4A3A4"/>
          </p15:clr>
        </p15:guide>
        <p15:guide id="5" orient="horz" pos="1888" userDrawn="1">
          <p15:clr>
            <a:srgbClr val="A4A3A4"/>
          </p15:clr>
        </p15:guide>
        <p15:guide id="6" orient="horz" pos="2717" userDrawn="1">
          <p15:clr>
            <a:srgbClr val="A4A3A4"/>
          </p15:clr>
        </p15:guide>
        <p15:guide id="7" orient="horz" pos="676" userDrawn="1">
          <p15:clr>
            <a:srgbClr val="A4A3A4"/>
          </p15:clr>
        </p15:guide>
        <p15:guide id="8" orient="horz" pos="896" userDrawn="1">
          <p15:clr>
            <a:srgbClr val="A4A3A4"/>
          </p15:clr>
        </p15:guide>
        <p15:guide id="9" orient="horz" pos="3101" userDrawn="1">
          <p15:clr>
            <a:srgbClr val="A4A3A4"/>
          </p15:clr>
        </p15:guide>
        <p15:guide id="10" orient="horz" pos="1133" userDrawn="1">
          <p15:clr>
            <a:srgbClr val="A4A3A4"/>
          </p15:clr>
        </p15:guide>
        <p15:guide id="11" pos="221" userDrawn="1">
          <p15:clr>
            <a:srgbClr val="A4A3A4"/>
          </p15:clr>
        </p15:guide>
        <p15:guide id="12" pos="5557" userDrawn="1">
          <p15:clr>
            <a:srgbClr val="A4A3A4"/>
          </p15:clr>
        </p15:guide>
        <p15:guide id="13" pos="4156" userDrawn="1">
          <p15:clr>
            <a:srgbClr val="A4A3A4"/>
          </p15:clr>
        </p15:guide>
        <p15:guide id="14" pos="39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ughton, Jonathan" initials="B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" autoAdjust="0"/>
    <p:restoredTop sz="95673"/>
  </p:normalViewPr>
  <p:slideViewPr>
    <p:cSldViewPr snapToGrid="0">
      <p:cViewPr varScale="1">
        <p:scale>
          <a:sx n="151" d="100"/>
          <a:sy n="151" d="100"/>
        </p:scale>
        <p:origin x="888" y="132"/>
      </p:cViewPr>
      <p:guideLst>
        <p:guide pos="2880"/>
        <p:guide orient="horz" pos="1620"/>
        <p:guide orient="horz" pos="2877"/>
        <p:guide orient="horz" pos="1888"/>
        <p:guide orient="horz" pos="2717"/>
        <p:guide orient="horz" pos="676"/>
        <p:guide orient="horz" pos="896"/>
        <p:guide orient="horz" pos="3101"/>
        <p:guide orient="horz" pos="1133"/>
        <p:guide pos="221"/>
        <p:guide pos="5557"/>
        <p:guide pos="4156"/>
        <p:guide pos="3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8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hs\screen%20digest\Public\Advertising\Publications\2016_03_M&amp;A\2016_03_07_Agency%20and%20online%20companies%20M&amp;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Premium-Publisher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radarChart>
        <c:radarStyle val="marker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Sheet1!$F$8:$F$15</c:f>
              <c:strCache>
                <c:ptCount val="8"/>
                <c:pt idx="0">
                  <c:v>Self-Service</c:v>
                </c:pt>
                <c:pt idx="1">
                  <c:v>Dynamic Creative</c:v>
                </c:pt>
                <c:pt idx="2">
                  <c:v>Live Feedback</c:v>
                </c:pt>
                <c:pt idx="3">
                  <c:v>Algorithmic</c:v>
                </c:pt>
                <c:pt idx="4">
                  <c:v>Real-Time</c:v>
                </c:pt>
                <c:pt idx="5">
                  <c:v>Biddable</c:v>
                </c:pt>
                <c:pt idx="6">
                  <c:v>External Data</c:v>
                </c:pt>
                <c:pt idx="7">
                  <c:v>Individually Addressable</c:v>
                </c:pt>
              </c:strCache>
            </c:strRef>
          </c:cat>
          <c:val>
            <c:numRef>
              <c:f>Sheet1!$G$8:$G$15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6-467A-970C-B55FBBC69805}"/>
            </c:ext>
          </c:extLst>
        </c:ser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Sheet1!$F$8:$F$15</c:f>
              <c:strCache>
                <c:ptCount val="8"/>
                <c:pt idx="0">
                  <c:v>Self-Service</c:v>
                </c:pt>
                <c:pt idx="1">
                  <c:v>Dynamic Creative</c:v>
                </c:pt>
                <c:pt idx="2">
                  <c:v>Live Feedback</c:v>
                </c:pt>
                <c:pt idx="3">
                  <c:v>Algorithmic</c:v>
                </c:pt>
                <c:pt idx="4">
                  <c:v>Real-Time</c:v>
                </c:pt>
                <c:pt idx="5">
                  <c:v>Biddable</c:v>
                </c:pt>
                <c:pt idx="6">
                  <c:v>External Data</c:v>
                </c:pt>
                <c:pt idx="7">
                  <c:v>Individually Addressable</c:v>
                </c:pt>
              </c:strCache>
            </c:strRef>
          </c:cat>
          <c:val>
            <c:numRef>
              <c:f>Sheet1!$G$8:$G$15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56-467A-970C-B55FBBC69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39612624"/>
        <c:axId val="-1939610848"/>
      </c:radarChart>
      <c:catAx>
        <c:axId val="-193961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39610848"/>
        <c:crosses val="autoZero"/>
        <c:auto val="1"/>
        <c:lblAlgn val="ctr"/>
        <c:lblOffset val="100"/>
        <c:noMultiLvlLbl val="0"/>
      </c:catAx>
      <c:valAx>
        <c:axId val="-1939610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93961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GB" sz="1200" dirty="0"/>
              <a:t>Channel 4: </a:t>
            </a:r>
            <a:r>
              <a:rPr lang="en-GB" sz="1200" b="1" i="0" u="none" strike="noStrike" baseline="0" dirty="0">
                <a:effectLst/>
              </a:rPr>
              <a:t>Online-Video-</a:t>
            </a:r>
            <a:r>
              <a:rPr lang="en-GB" sz="1200" b="1" i="0" u="none" strike="noStrike" baseline="0" dirty="0" err="1">
                <a:effectLst/>
              </a:rPr>
              <a:t>Werbeumsätze</a:t>
            </a:r>
            <a:r>
              <a:rPr lang="en-GB" sz="1200" b="1" i="0" u="none" strike="noStrike" baseline="0" dirty="0"/>
              <a:t> </a:t>
            </a:r>
            <a:r>
              <a:rPr lang="en-GB" sz="1200" dirty="0"/>
              <a:t>2016 (%)</a:t>
            </a:r>
          </a:p>
        </c:rich>
      </c:tx>
      <c:layout>
        <c:manualLayout>
          <c:xMode val="edge"/>
          <c:yMode val="edge"/>
          <c:x val="0.18201370662000599"/>
          <c:y val="0.176342467987270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012297073976899"/>
          <c:y val="0.36363567884835402"/>
          <c:w val="0.49222319432293199"/>
          <c:h val="0.435904742309575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Channel 4 online video revenue composition in 2016 (%)</c:v>
                </c:pt>
              </c:strCache>
            </c:strRef>
          </c:tx>
          <c:dLbls>
            <c:dLbl>
              <c:idx val="2"/>
              <c:layout>
                <c:manualLayout>
                  <c:x val="-4.7858583649266102E-2"/>
                  <c:y val="3.043352605822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81-4DD9-B610-AF1AC1C72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Programmatic</c:v>
                </c:pt>
                <c:pt idx="1">
                  <c:v>Direct sales</c:v>
                </c:pt>
                <c:pt idx="2">
                  <c:v>Third party non-programmatic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0.47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1-4DD9-B610-AF1AC1C72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225818994848007E-3"/>
          <c:y val="0.85195273208118705"/>
          <c:w val="0.99037741810051505"/>
          <c:h val="0.11523936689792599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Soziale</a:t>
            </a:r>
            <a:r>
              <a:rPr lang="en-US" baseline="0" dirty="0"/>
              <a:t> </a:t>
            </a:r>
            <a:r>
              <a:rPr lang="en-US" baseline="0" dirty="0" err="1"/>
              <a:t>Plattform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Sheet1!$B$19:$B$26</c:f>
              <c:strCache>
                <c:ptCount val="8"/>
                <c:pt idx="0">
                  <c:v>Self-Service</c:v>
                </c:pt>
                <c:pt idx="1">
                  <c:v>Dynamic Creative</c:v>
                </c:pt>
                <c:pt idx="2">
                  <c:v>Live Feedback</c:v>
                </c:pt>
                <c:pt idx="3">
                  <c:v>Algorithmic</c:v>
                </c:pt>
                <c:pt idx="4">
                  <c:v>Real-Time</c:v>
                </c:pt>
                <c:pt idx="5">
                  <c:v>Biddable</c:v>
                </c:pt>
                <c:pt idx="6">
                  <c:v>External Data</c:v>
                </c:pt>
                <c:pt idx="7">
                  <c:v>Individually Addressable</c:v>
                </c:pt>
              </c:strCache>
            </c:strRef>
          </c:cat>
          <c:val>
            <c:numRef>
              <c:f>Sheet1!$C$19:$C$26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E-4600-AA1D-4DE00B75B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37817152"/>
        <c:axId val="-1937798960"/>
      </c:radarChart>
      <c:catAx>
        <c:axId val="-19378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37798960"/>
        <c:crosses val="autoZero"/>
        <c:auto val="1"/>
        <c:lblAlgn val="ctr"/>
        <c:lblOffset val="100"/>
        <c:noMultiLvlLbl val="0"/>
      </c:catAx>
      <c:valAx>
        <c:axId val="-1937798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93781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Traditionelles</a:t>
            </a:r>
            <a:r>
              <a:rPr lang="en-US" dirty="0"/>
              <a:t> TV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Sheet1!$B$8:$B$15</c:f>
              <c:strCache>
                <c:ptCount val="8"/>
                <c:pt idx="0">
                  <c:v>Self-Service</c:v>
                </c:pt>
                <c:pt idx="1">
                  <c:v>Dynamic Creative</c:v>
                </c:pt>
                <c:pt idx="2">
                  <c:v>Live Feedback</c:v>
                </c:pt>
                <c:pt idx="3">
                  <c:v>Algorithmic</c:v>
                </c:pt>
                <c:pt idx="4">
                  <c:v>Real-Time</c:v>
                </c:pt>
                <c:pt idx="5">
                  <c:v>Biddable</c:v>
                </c:pt>
                <c:pt idx="6">
                  <c:v>External Data</c:v>
                </c:pt>
                <c:pt idx="7">
                  <c:v>Individually Addressable</c:v>
                </c:pt>
              </c:strCache>
            </c:strRef>
          </c:cat>
          <c:val>
            <c:numRef>
              <c:f>Sheet1!$C$8:$C$15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E-4D1F-AA49-1E47A1C07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44102896"/>
        <c:axId val="-1944100576"/>
      </c:radarChart>
      <c:catAx>
        <c:axId val="-194410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44100576"/>
        <c:crosses val="autoZero"/>
        <c:auto val="1"/>
        <c:lblAlgn val="ctr"/>
        <c:lblOffset val="100"/>
        <c:noMultiLvlLbl val="0"/>
      </c:catAx>
      <c:valAx>
        <c:axId val="-1944100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94410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1" baseline="0" dirty="0"/>
              <a:t>Online-Werbung nach Transaktionsmodell</a:t>
            </a:r>
            <a:endParaRPr lang="de-DE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Tabelle3!$B$6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Tabelle3!$C$5:$F$5</c:f>
              <c:strCache>
                <c:ptCount val="4"/>
                <c:pt idx="0">
                  <c:v>Europe 2015</c:v>
                </c:pt>
                <c:pt idx="1">
                  <c:v>Europe 2019</c:v>
                </c:pt>
                <c:pt idx="2">
                  <c:v>United States 2015</c:v>
                </c:pt>
                <c:pt idx="3">
                  <c:v>United States 2019</c:v>
                </c:pt>
              </c:strCache>
            </c:strRef>
          </c:cat>
          <c:val>
            <c:numRef>
              <c:f>Tabelle3!$C$6:$F$6</c:f>
              <c:numCache>
                <c:formatCode>0%</c:formatCode>
                <c:ptCount val="4"/>
                <c:pt idx="0">
                  <c:v>0.71</c:v>
                </c:pt>
                <c:pt idx="1">
                  <c:v>0.41</c:v>
                </c:pt>
                <c:pt idx="2">
                  <c:v>0.55000000000000004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2-43A4-AEC3-BE3138EB823A}"/>
            </c:ext>
          </c:extLst>
        </c:ser>
        <c:ser>
          <c:idx val="1"/>
          <c:order val="1"/>
          <c:tx>
            <c:strRef>
              <c:f>Tabelle3!$B$7</c:f>
              <c:strCache>
                <c:ptCount val="1"/>
                <c:pt idx="0">
                  <c:v>Non-RTB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Tabelle3!$C$5:$F$5</c:f>
              <c:strCache>
                <c:ptCount val="4"/>
                <c:pt idx="0">
                  <c:v>Europe 2015</c:v>
                </c:pt>
                <c:pt idx="1">
                  <c:v>Europe 2019</c:v>
                </c:pt>
                <c:pt idx="2">
                  <c:v>United States 2015</c:v>
                </c:pt>
                <c:pt idx="3">
                  <c:v>United States 2019</c:v>
                </c:pt>
              </c:strCache>
            </c:strRef>
          </c:cat>
          <c:val>
            <c:numRef>
              <c:f>Tabelle3!$C$7:$F$7</c:f>
              <c:numCache>
                <c:formatCode>0.00%</c:formatCode>
                <c:ptCount val="4"/>
                <c:pt idx="0" formatCode="0%">
                  <c:v>0.09</c:v>
                </c:pt>
                <c:pt idx="1">
                  <c:v>0.19</c:v>
                </c:pt>
                <c:pt idx="2">
                  <c:v>0.09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2-43A4-AEC3-BE3138EB823A}"/>
            </c:ext>
          </c:extLst>
        </c:ser>
        <c:ser>
          <c:idx val="2"/>
          <c:order val="2"/>
          <c:tx>
            <c:strRef>
              <c:f>Tabelle3!$B$8</c:f>
              <c:strCache>
                <c:ptCount val="1"/>
                <c:pt idx="0">
                  <c:v>RTB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Tabelle3!$C$5:$F$5</c:f>
              <c:strCache>
                <c:ptCount val="4"/>
                <c:pt idx="0">
                  <c:v>Europe 2015</c:v>
                </c:pt>
                <c:pt idx="1">
                  <c:v>Europe 2019</c:v>
                </c:pt>
                <c:pt idx="2">
                  <c:v>United States 2015</c:v>
                </c:pt>
                <c:pt idx="3">
                  <c:v>United States 2019</c:v>
                </c:pt>
              </c:strCache>
            </c:strRef>
          </c:cat>
          <c:val>
            <c:numRef>
              <c:f>Tabelle3!$C$8:$F$8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0.36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02-43A4-AEC3-BE3138EB8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4183024"/>
        <c:axId val="-1944222928"/>
      </c:barChart>
      <c:catAx>
        <c:axId val="-194418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44222928"/>
        <c:crosses val="autoZero"/>
        <c:auto val="1"/>
        <c:lblAlgn val="ctr"/>
        <c:lblOffset val="100"/>
        <c:noMultiLvlLbl val="0"/>
      </c:catAx>
      <c:valAx>
        <c:axId val="-194422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94418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1B2-43CD-8124-FC522DF5AA5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1B2-43CD-8124-FC522DF5AA5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F1B2-43CD-8124-FC522DF5AA5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F1B2-43CD-8124-FC522DF5AA5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1B2-43CD-8124-FC522DF5AA5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F1B2-43CD-8124-FC522DF5AA58}"/>
              </c:ext>
            </c:extLst>
          </c:dPt>
          <c:dPt>
            <c:idx val="7"/>
            <c:invertIfNegative val="0"/>
            <c:bubble3D val="0"/>
            <c:spPr>
              <a:solidFill>
                <a:srgbClr val="A8A89D"/>
              </a:solidFill>
            </c:spPr>
            <c:extLst>
              <c:ext xmlns:c16="http://schemas.microsoft.com/office/drawing/2014/chart" uri="{C3380CC4-5D6E-409C-BE32-E72D297353CC}">
                <c16:uniqueId val="{0000000D-F1B2-43CD-8124-FC522DF5AA58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1B2-43CD-8124-FC522DF5AA58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B2-43CD-8124-FC522DF5AA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Sheet1!$D$4:$D$11</c:f>
              <c:strCache>
                <c:ptCount val="8"/>
                <c:pt idx="0">
                  <c:v>Advertiser</c:v>
                </c:pt>
                <c:pt idx="1">
                  <c:v>Agency</c:v>
                </c:pt>
                <c:pt idx="2">
                  <c:v>Trading desk</c:v>
                </c:pt>
                <c:pt idx="3">
                  <c:v>DMP/Data provider</c:v>
                </c:pt>
                <c:pt idx="4">
                  <c:v>DSP</c:v>
                </c:pt>
                <c:pt idx="5">
                  <c:v>Ad exchange</c:v>
                </c:pt>
                <c:pt idx="6">
                  <c:v>SSP/Ad network</c:v>
                </c:pt>
                <c:pt idx="7">
                  <c:v>Publisher</c:v>
                </c:pt>
              </c:strCache>
            </c:strRef>
          </c:cat>
          <c:val>
            <c:numRef>
              <c:f>Sheet1!$E$4:$E$11</c:f>
              <c:numCache>
                <c:formatCode>"$"#,##0.00</c:formatCode>
                <c:ptCount val="8"/>
                <c:pt idx="0">
                  <c:v>1</c:v>
                </c:pt>
                <c:pt idx="1">
                  <c:v>0.9</c:v>
                </c:pt>
                <c:pt idx="2">
                  <c:v>0.85000000000000098</c:v>
                </c:pt>
                <c:pt idx="3">
                  <c:v>0.70000000000000095</c:v>
                </c:pt>
                <c:pt idx="4">
                  <c:v>0.57999999999999996</c:v>
                </c:pt>
                <c:pt idx="5">
                  <c:v>0.43</c:v>
                </c:pt>
                <c:pt idx="6">
                  <c:v>0.28999999999999998</c:v>
                </c:pt>
                <c:pt idx="7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1B2-43CD-8124-FC522DF5AA58}"/>
            </c:ext>
          </c:extLst>
        </c:ser>
        <c:ser>
          <c:idx val="1"/>
          <c:order val="1"/>
          <c:spPr>
            <a:noFill/>
            <a:ln>
              <a:noFill/>
            </a:ln>
          </c:spPr>
          <c:invertIfNegative val="0"/>
          <c:dPt>
            <c:idx val="6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11-F1B2-43CD-8124-FC522DF5AA58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1B2-43CD-8124-FC522DF5AA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Sheet1!$D$4:$D$11</c:f>
              <c:strCache>
                <c:ptCount val="8"/>
                <c:pt idx="0">
                  <c:v>Advertiser</c:v>
                </c:pt>
                <c:pt idx="1">
                  <c:v>Agency</c:v>
                </c:pt>
                <c:pt idx="2">
                  <c:v>Trading desk</c:v>
                </c:pt>
                <c:pt idx="3">
                  <c:v>DMP/Data provider</c:v>
                </c:pt>
                <c:pt idx="4">
                  <c:v>DSP</c:v>
                </c:pt>
                <c:pt idx="5">
                  <c:v>Ad exchange</c:v>
                </c:pt>
                <c:pt idx="6">
                  <c:v>SSP/Ad network</c:v>
                </c:pt>
                <c:pt idx="7">
                  <c:v>Publisher</c:v>
                </c:pt>
              </c:strCache>
            </c:strRef>
          </c:cat>
          <c:val>
            <c:numRef>
              <c:f>Sheet1!$F$4:$F$11</c:f>
              <c:numCache>
                <c:formatCode>"$"#,##0.00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0.85000000000000098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0.14000000000000001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1B2-43CD-8124-FC522DF5AA58}"/>
            </c:ext>
          </c:extLst>
        </c:ser>
        <c:ser>
          <c:idx val="2"/>
          <c:order val="2"/>
          <c:invertIfNegative val="0"/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F1B2-43CD-8124-FC522DF5AA5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F1B2-43CD-8124-FC522DF5AA5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F1B2-43CD-8124-FC522DF5AA58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1B2-43CD-8124-FC522DF5AA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Sheet1!$D$4:$D$11</c:f>
              <c:strCache>
                <c:ptCount val="8"/>
                <c:pt idx="0">
                  <c:v>Advertiser</c:v>
                </c:pt>
                <c:pt idx="1">
                  <c:v>Agency</c:v>
                </c:pt>
                <c:pt idx="2">
                  <c:v>Trading desk</c:v>
                </c:pt>
                <c:pt idx="3">
                  <c:v>DMP/Data provider</c:v>
                </c:pt>
                <c:pt idx="4">
                  <c:v>DSP</c:v>
                </c:pt>
                <c:pt idx="5">
                  <c:v>Ad exchange</c:v>
                </c:pt>
                <c:pt idx="6">
                  <c:v>SSP/Ad network</c:v>
                </c:pt>
                <c:pt idx="7">
                  <c:v>Publisher</c:v>
                </c:pt>
              </c:strCache>
            </c:strRef>
          </c:cat>
          <c:val>
            <c:numRef>
              <c:f>Sheet1!$G$4:$G$11</c:f>
              <c:numCache>
                <c:formatCode>"$"#,##0.00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1B2-43CD-8124-FC522DF5AA58}"/>
            </c:ext>
          </c:extLst>
        </c:ser>
        <c:ser>
          <c:idx val="3"/>
          <c:order val="3"/>
          <c:invertIfNegative val="0"/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F1B2-43CD-8124-FC522DF5AA5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F1B2-43CD-8124-FC522DF5AA5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0-F1B2-43CD-8124-FC522DF5AA58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1B2-43CD-8124-FC522DF5AA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Sheet1!$D$4:$D$11</c:f>
              <c:strCache>
                <c:ptCount val="8"/>
                <c:pt idx="0">
                  <c:v>Advertiser</c:v>
                </c:pt>
                <c:pt idx="1">
                  <c:v>Agency</c:v>
                </c:pt>
                <c:pt idx="2">
                  <c:v>Trading desk</c:v>
                </c:pt>
                <c:pt idx="3">
                  <c:v>DMP/Data provider</c:v>
                </c:pt>
                <c:pt idx="4">
                  <c:v>DSP</c:v>
                </c:pt>
                <c:pt idx="5">
                  <c:v>Ad exchange</c:v>
                </c:pt>
                <c:pt idx="6">
                  <c:v>SSP/Ad network</c:v>
                </c:pt>
                <c:pt idx="7">
                  <c:v>Publisher</c:v>
                </c:pt>
              </c:strCache>
            </c:strRef>
          </c:cat>
          <c:val>
            <c:numRef>
              <c:f>Sheet1!$H$4:$H$11</c:f>
              <c:numCache>
                <c:formatCode>"$"#,##0.00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1B2-43CD-8124-FC522DF5AA58}"/>
            </c:ext>
          </c:extLst>
        </c:ser>
        <c:ser>
          <c:idx val="4"/>
          <c:order val="4"/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4-F1B2-43CD-8124-FC522DF5AA5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6-F1B2-43CD-8124-FC522DF5AA5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8-F1B2-43CD-8124-FC522DF5AA5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A-F1B2-43CD-8124-FC522DF5AA5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C-F1B2-43CD-8124-FC522DF5AA58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1B2-43CD-8124-FC522DF5AA5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F1B2-43CD-8124-FC522DF5AA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Sheet1!$D$4:$D$11</c:f>
              <c:strCache>
                <c:ptCount val="8"/>
                <c:pt idx="0">
                  <c:v>Advertiser</c:v>
                </c:pt>
                <c:pt idx="1">
                  <c:v>Agency</c:v>
                </c:pt>
                <c:pt idx="2">
                  <c:v>Trading desk</c:v>
                </c:pt>
                <c:pt idx="3">
                  <c:v>DMP/Data provider</c:v>
                </c:pt>
                <c:pt idx="4">
                  <c:v>DSP</c:v>
                </c:pt>
                <c:pt idx="5">
                  <c:v>Ad exchange</c:v>
                </c:pt>
                <c:pt idx="6">
                  <c:v>SSP/Ad network</c:v>
                </c:pt>
                <c:pt idx="7">
                  <c:v>Publisher</c:v>
                </c:pt>
              </c:strCache>
            </c:strRef>
          </c:cat>
          <c:val>
            <c:numRef>
              <c:f>Sheet1!$I$4:$I$11</c:f>
              <c:numCache>
                <c:formatCode>"$"#,##0.00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F1B2-43CD-8124-FC522DF5AA58}"/>
            </c:ext>
          </c:extLst>
        </c:ser>
        <c:ser>
          <c:idx val="5"/>
          <c:order val="5"/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0-F1B2-43CD-8124-FC522DF5AA5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2-F1B2-43CD-8124-FC522DF5AA5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4-F1B2-43CD-8124-FC522DF5AA5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6-F1B2-43CD-8124-FC522DF5AA5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8-F1B2-43CD-8124-FC522DF5AA5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A-F1B2-43CD-8124-FC522DF5AA58}"/>
              </c:ext>
            </c:extLst>
          </c:dPt>
          <c:cat>
            <c:strRef>
              <c:f>Sheet1!$D$4:$D$11</c:f>
              <c:strCache>
                <c:ptCount val="8"/>
                <c:pt idx="0">
                  <c:v>Advertiser</c:v>
                </c:pt>
                <c:pt idx="1">
                  <c:v>Agency</c:v>
                </c:pt>
                <c:pt idx="2">
                  <c:v>Trading desk</c:v>
                </c:pt>
                <c:pt idx="3">
                  <c:v>DMP/Data provider</c:v>
                </c:pt>
                <c:pt idx="4">
                  <c:v>DSP</c:v>
                </c:pt>
                <c:pt idx="5">
                  <c:v>Ad exchange</c:v>
                </c:pt>
                <c:pt idx="6">
                  <c:v>SSP/Ad network</c:v>
                </c:pt>
                <c:pt idx="7">
                  <c:v>Publisher</c:v>
                </c:pt>
              </c:strCache>
            </c:strRef>
          </c:cat>
          <c:val>
            <c:numRef>
              <c:f>Sheet1!$J$4:$J$11</c:f>
              <c:numCache>
                <c:formatCode>"$"#,##0.00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F1B2-43CD-8124-FC522DF5AA58}"/>
            </c:ext>
          </c:extLst>
        </c:ser>
        <c:ser>
          <c:idx val="6"/>
          <c:order val="6"/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D-F1B2-43CD-8124-FC522DF5AA5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F-F1B2-43CD-8124-FC522DF5AA5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1-F1B2-43CD-8124-FC522DF5AA5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3-F1B2-43CD-8124-FC522DF5AA58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5-F1B2-43CD-8124-FC522DF5AA5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47-F1B2-43CD-8124-FC522DF5AA58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F1B2-43CD-8124-FC522DF5AA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Sheet1!$D$4:$D$11</c:f>
              <c:strCache>
                <c:ptCount val="8"/>
                <c:pt idx="0">
                  <c:v>Advertiser</c:v>
                </c:pt>
                <c:pt idx="1">
                  <c:v>Agency</c:v>
                </c:pt>
                <c:pt idx="2">
                  <c:v>Trading desk</c:v>
                </c:pt>
                <c:pt idx="3">
                  <c:v>DMP/Data provider</c:v>
                </c:pt>
                <c:pt idx="4">
                  <c:v>DSP</c:v>
                </c:pt>
                <c:pt idx="5">
                  <c:v>Ad exchange</c:v>
                </c:pt>
                <c:pt idx="6">
                  <c:v>SSP/Ad network</c:v>
                </c:pt>
                <c:pt idx="7">
                  <c:v>Publisher</c:v>
                </c:pt>
              </c:strCache>
            </c:strRef>
          </c:cat>
          <c:val>
            <c:numRef>
              <c:f>Sheet1!$K$4:$K$11</c:f>
              <c:numCache>
                <c:formatCode>"$"#,##0.00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0.15</c:v>
                </c:pt>
                <c:pt idx="3">
                  <c:v>0.15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F1B2-43CD-8124-FC522DF5A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3600464"/>
        <c:axId val="-1943535520"/>
      </c:barChart>
      <c:catAx>
        <c:axId val="209360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43535520"/>
        <c:crosses val="autoZero"/>
        <c:auto val="1"/>
        <c:lblAlgn val="ctr"/>
        <c:lblOffset val="100"/>
        <c:noMultiLvlLbl val="0"/>
      </c:catAx>
      <c:valAx>
        <c:axId val="-19435355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2093600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 b="1"/>
            </a:pPr>
            <a:r>
              <a:rPr lang="en-US" sz="1440" b="1" baseline="0" dirty="0"/>
              <a:t>customers/ ecosystem reach (m)</a:t>
            </a:r>
            <a:endParaRPr lang="en-US" sz="1440" b="1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66B3"/>
              </a:solidFill>
            </c:spPr>
            <c:extLst>
              <c:ext xmlns:c16="http://schemas.microsoft.com/office/drawing/2014/chart" uri="{C3380CC4-5D6E-409C-BE32-E72D297353CC}">
                <c16:uniqueId val="{00000001-E10A-4062-BF0F-A1294C84D7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E10A-4062-BF0F-A1294C84D7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E10A-4062-BF0F-A1294C84D74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E10A-4062-BF0F-A1294C84D74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9-E10A-4062-BF0F-A1294C84D749}"/>
              </c:ext>
            </c:extLst>
          </c:dPt>
          <c:dPt>
            <c:idx val="7"/>
            <c:invertIfNegative val="0"/>
            <c:bubble3D val="0"/>
            <c:spPr>
              <a:solidFill>
                <a:srgbClr val="F92805"/>
              </a:solidFill>
            </c:spPr>
            <c:extLst>
              <c:ext xmlns:c16="http://schemas.microsoft.com/office/drawing/2014/chart" uri="{C3380CC4-5D6E-409C-BE32-E72D297353CC}">
                <c16:uniqueId val="{0000000B-E10A-4062-BF0F-A1294C84D749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10A-4062-BF0F-A1294C84D749}"/>
              </c:ext>
            </c:extLst>
          </c:dPt>
          <c:dPt>
            <c:idx val="9"/>
            <c:invertIfNegative val="0"/>
            <c:bubble3D val="0"/>
            <c:spPr>
              <a:solidFill>
                <a:srgbClr val="B2E5F6"/>
              </a:solidFill>
            </c:spPr>
            <c:extLst>
              <c:ext xmlns:c16="http://schemas.microsoft.com/office/drawing/2014/chart" uri="{C3380CC4-5D6E-409C-BE32-E72D297353CC}">
                <c16:uniqueId val="{0000000F-E10A-4062-BF0F-A1294C84D749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1-E10A-4062-BF0F-A1294C84D749}"/>
              </c:ext>
            </c:extLst>
          </c:dPt>
          <c:cat>
            <c:strRef>
              <c:f>Sheet1!$A$2:$A$12</c:f>
              <c:strCache>
                <c:ptCount val="11"/>
                <c:pt idx="0">
                  <c:v>Apple - active devices (1/16)</c:v>
                </c:pt>
                <c:pt idx="1">
                  <c:v>Facebook -  MAUs (12/15</c:v>
                </c:pt>
                <c:pt idx="2">
                  <c:v>Microsoft - Office users (2015)</c:v>
                </c:pt>
                <c:pt idx="3">
                  <c:v>Tencent - WeChat MAUs (12/15)</c:v>
                </c:pt>
                <c:pt idx="4">
                  <c:v>Amazon - active customers (12/15)</c:v>
                </c:pt>
                <c:pt idx="5">
                  <c:v>Google - active Android devices (Q3'15)</c:v>
                </c:pt>
                <c:pt idx="7">
                  <c:v>Vodafone</c:v>
                </c:pt>
                <c:pt idx="8">
                  <c:v>America Movil</c:v>
                </c:pt>
                <c:pt idx="9">
                  <c:v>Telefonica</c:v>
                </c:pt>
                <c:pt idx="10">
                  <c:v>AT&amp;T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1000</c:v>
                </c:pt>
                <c:pt idx="1">
                  <c:v>1440</c:v>
                </c:pt>
                <c:pt idx="2">
                  <c:v>1200</c:v>
                </c:pt>
                <c:pt idx="3">
                  <c:v>697</c:v>
                </c:pt>
                <c:pt idx="4">
                  <c:v>300</c:v>
                </c:pt>
                <c:pt idx="5">
                  <c:v>1500</c:v>
                </c:pt>
                <c:pt idx="7">
                  <c:v>476</c:v>
                </c:pt>
                <c:pt idx="8">
                  <c:v>367</c:v>
                </c:pt>
                <c:pt idx="9">
                  <c:v>322</c:v>
                </c:pt>
                <c:pt idx="10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10A-4062-BF0F-A1294C84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38948096"/>
        <c:axId val="-1938945344"/>
      </c:barChart>
      <c:catAx>
        <c:axId val="-193894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-1938945344"/>
        <c:crosses val="autoZero"/>
        <c:auto val="1"/>
        <c:lblAlgn val="ctr"/>
        <c:lblOffset val="100"/>
        <c:noMultiLvlLbl val="0"/>
      </c:catAx>
      <c:valAx>
        <c:axId val="-193894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3894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77978607251"/>
          <c:y val="0.106758138606857"/>
          <c:w val="0.88364351906764804"/>
          <c:h val="0.72366497055013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'onlineM&amp;Atarget'!$O$23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elete val="1"/>
          </c:dLbls>
          <c:cat>
            <c:strRef>
              <c:f>'onlineM&amp;Atarget'!$J$24:$J$31</c:f>
              <c:strCache>
                <c:ptCount val="8"/>
                <c:pt idx="0">
                  <c:v>Ad tech</c:v>
                </c:pt>
                <c:pt idx="1">
                  <c:v>Analytics</c:v>
                </c:pt>
                <c:pt idx="2">
                  <c:v>PR and Marketing</c:v>
                </c:pt>
                <c:pt idx="3">
                  <c:v>Mobile Apps</c:v>
                </c:pt>
                <c:pt idx="4">
                  <c:v>E-commerce</c:v>
                </c:pt>
                <c:pt idx="5">
                  <c:v>Video Platform</c:v>
                </c:pt>
                <c:pt idx="6">
                  <c:v>Agency</c:v>
                </c:pt>
                <c:pt idx="7">
                  <c:v>Payments</c:v>
                </c:pt>
              </c:strCache>
            </c:strRef>
          </c:cat>
          <c:val>
            <c:numRef>
              <c:f>'onlineM&amp;Atarget'!$O$24:$O$31</c:f>
              <c:numCache>
                <c:formatCode>General</c:formatCode>
                <c:ptCount val="8"/>
                <c:pt idx="0">
                  <c:v>17</c:v>
                </c:pt>
                <c:pt idx="1">
                  <c:v>15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F-4F61-980C-22799AD0D8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44273152"/>
        <c:axId val="-1944636864"/>
      </c:barChart>
      <c:catAx>
        <c:axId val="-194427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3175">
            <a:solidFill>
              <a:srgbClr val="707C8A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e-DE"/>
          </a:p>
        </c:txPr>
        <c:crossAx val="-1944636864"/>
        <c:crosses val="autoZero"/>
        <c:auto val="1"/>
        <c:lblAlgn val="ctr"/>
        <c:lblOffset val="100"/>
        <c:noMultiLvlLbl val="0"/>
      </c:catAx>
      <c:valAx>
        <c:axId val="-1944636864"/>
        <c:scaling>
          <c:orientation val="minMax"/>
        </c:scaling>
        <c:delete val="0"/>
        <c:axPos val="l"/>
        <c:majorGridlines>
          <c:spPr>
            <a:ln w="3175">
              <a:solidFill>
                <a:srgbClr val="707C8A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crossAx val="-1944273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 cmpd="sng">
      <a:solidFill>
        <a:srgbClr val="707C8A"/>
      </a:solidFill>
      <a:prstDash val="solid"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Online-</a:t>
            </a:r>
            <a:r>
              <a:rPr lang="en-US" sz="1400" b="1" dirty="0" err="1"/>
              <a:t>Werbemarkt</a:t>
            </a:r>
            <a:r>
              <a:rPr lang="en-US" sz="1400" b="1" dirty="0"/>
              <a:t> USA ($</a:t>
            </a:r>
            <a:r>
              <a:rPr lang="en-US" sz="1400" b="1" dirty="0" err="1"/>
              <a:t>Mrd</a:t>
            </a:r>
            <a:r>
              <a:rPr lang="en-US" sz="1400" b="1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Google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Q3 2015</c:v>
                </c:pt>
                <c:pt idx="1">
                  <c:v>Q3 2016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7.9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B-48CE-809D-437421EC6989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Q3 2015</c:v>
                </c:pt>
                <c:pt idx="1">
                  <c:v>Q3 2016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2.1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B-48CE-809D-437421EC6989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Sheet1!$B$4:$C$4</c:f>
              <c:strCache>
                <c:ptCount val="2"/>
                <c:pt idx="0">
                  <c:v>Q3 2015</c:v>
                </c:pt>
                <c:pt idx="1">
                  <c:v>Q3 2016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B-48CE-809D-437421EC6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861525728"/>
        <c:axId val="-1775956608"/>
      </c:barChart>
      <c:catAx>
        <c:axId val="-18615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775956608"/>
        <c:crosses val="autoZero"/>
        <c:auto val="1"/>
        <c:lblAlgn val="ctr"/>
        <c:lblOffset val="100"/>
        <c:noMultiLvlLbl val="0"/>
      </c:catAx>
      <c:valAx>
        <c:axId val="-177595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86152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200" dirty="0"/>
              <a:t>Channel 4: Online-Video-</a:t>
            </a:r>
            <a:r>
              <a:rPr lang="en-US" sz="1200" dirty="0" err="1"/>
              <a:t>Werbeumsätze</a:t>
            </a:r>
            <a:r>
              <a:rPr lang="en-US" sz="1200" dirty="0"/>
              <a:t> 2012 (%)</a:t>
            </a:r>
          </a:p>
        </c:rich>
      </c:tx>
      <c:layout>
        <c:manualLayout>
          <c:xMode val="edge"/>
          <c:yMode val="edge"/>
          <c:x val="0.15830246913580201"/>
          <c:y val="0.188645430870103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6898297604884"/>
          <c:y val="0.357013172269106"/>
          <c:w val="0.463527973407375"/>
          <c:h val="0.451880885704029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Channel 4 online video revenue composition in 2012 (%)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46-4F0D-B208-1CB5AD839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Programmatic</c:v>
                </c:pt>
                <c:pt idx="1">
                  <c:v>Direct sales</c:v>
                </c:pt>
                <c:pt idx="2">
                  <c:v>Third party non-programmatic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0.75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6-4F0D-B208-1CB5AD839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84785174445357603"/>
          <c:w val="1"/>
          <c:h val="0.152148255546424"/>
        </c:manualLayout>
      </c:layout>
      <c:overlay val="0"/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0.4479</cdr:x>
      <cdr:y>0.55511</cdr:y>
    </cdr:from>
    <cdr:to>
      <cdr:x>0.48393</cdr:x>
      <cdr:y>0.62686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7836060-9F36-4A54-A71E-2EA66377654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9112" y="2173610"/>
          <a:ext cx="304822" cy="280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0.50996</cdr:x>
      <cdr:y>0.11048</cdr:y>
    </cdr:from>
    <cdr:to>
      <cdr:x>0.57301</cdr:x>
      <cdr:y>0.18191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3CDA1717-EC92-4338-B6E5-22A7318393D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348614" y="404080"/>
          <a:ext cx="537647" cy="26126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0.26952</cdr:x>
      <cdr:y>0.17848</cdr:y>
    </cdr:from>
    <cdr:to>
      <cdr:x>0.33016</cdr:x>
      <cdr:y>0.30775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D727E08D-BC1C-4A60-A7ED-B8AB777724F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280063" y="698874"/>
          <a:ext cx="512981" cy="5061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0.36399</cdr:x>
      <cdr:y>0.3852</cdr:y>
    </cdr:from>
    <cdr:to>
      <cdr:x>0.40903</cdr:x>
      <cdr:y>0.48249</cdr:y>
    </cdr:to>
    <cdr:pic>
      <cdr:nvPicPr>
        <cdr:cNvPr id="5" name="Picture 4" descr="http://www.them.pro/files/images/wechat-weixin-icon.jpg">
          <a:extLst xmlns:a="http://schemas.openxmlformats.org/drawingml/2006/main">
            <a:ext uri="{FF2B5EF4-FFF2-40B4-BE49-F238E27FC236}">
              <a16:creationId xmlns:a16="http://schemas.microsoft.com/office/drawing/2014/main" id="{44352180-D4D3-413A-BC32-11C32A03FD3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screen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79276" y="1508296"/>
          <a:ext cx="381000" cy="38095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0.78213</cdr:x>
      <cdr:y>0.45349</cdr:y>
    </cdr:from>
    <cdr:to>
      <cdr:x>0.90144</cdr:x>
      <cdr:y>0.60016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4D927D3F-54FD-4605-8F7B-E952469E47E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6669499" y="1658679"/>
          <a:ext cx="1017352" cy="5364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0.93649</cdr:x>
      <cdr:y>0.58618</cdr:y>
    </cdr:from>
    <cdr:to>
      <cdr:x>0.9585</cdr:x>
      <cdr:y>0.65928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22E6C174-E179-4200-AAFE-3EA2303AE10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7922517" y="2295258"/>
          <a:ext cx="186152" cy="28620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0.07368</cdr:y>
    </cdr:to>
    <cdr:sp macro="" textlink="">
      <cdr:nvSpPr>
        <cdr:cNvPr id="2" name="txtboxChartTitle"/>
        <cdr:cNvSpPr txBox="1"/>
      </cdr:nvSpPr>
      <cdr:spPr>
        <a:xfrm xmlns:a="http://schemas.openxmlformats.org/drawingml/2006/main">
          <a:off x="0" y="0"/>
          <a:ext cx="4319999" cy="215900"/>
        </a:xfrm>
        <a:prstGeom xmlns:a="http://schemas.openxmlformats.org/drawingml/2006/main" prst="rect">
          <a:avLst/>
        </a:prstGeom>
        <a:solidFill xmlns:a="http://schemas.openxmlformats.org/drawingml/2006/main">
          <a:srgbClr val="707C8A"/>
        </a:solidFill>
        <a:ln xmlns:a="http://schemas.openxmlformats.org/drawingml/2006/main" w="9525" cmpd="sng">
          <a:noFill/>
          <a:prstDash val="solid"/>
          <a:headEnd type="none" w="med" len="med"/>
          <a:tailEnd type="triangle" w="med" len="med"/>
        </a:ln>
      </cdr:spPr>
      <cdr:txBody>
        <a:bodyPr xmlns:a="http://schemas.openxmlformats.org/drawingml/2006/main" wrap="square" lIns="76200" tIns="0" rIns="76200" bIns="0" rtlCol="0" anchor="ctr" anchorCtr="0"/>
        <a:lstStyle xmlns:a="http://schemas.openxmlformats.org/drawingml/2006/main"/>
        <a:p xmlns:a="http://schemas.openxmlformats.org/drawingml/2006/main">
          <a:pPr algn="l"/>
          <a:r>
            <a:rPr lang="en-US" sz="1400" b="1" i="0" u="none" strike="noStrike" dirty="0">
              <a:solidFill>
                <a:srgbClr val="FFFFFF"/>
              </a:solidFill>
              <a:latin typeface="Arial"/>
              <a:cs typeface="Arial" pitchFamily="34" charset="0"/>
            </a:rPr>
            <a:t>Online-</a:t>
          </a:r>
          <a:r>
            <a:rPr lang="en-US" sz="1400" b="1" i="0" u="none" strike="noStrike" dirty="0" err="1">
              <a:solidFill>
                <a:srgbClr val="FFFFFF"/>
              </a:solidFill>
              <a:latin typeface="Arial"/>
              <a:cs typeface="Arial" pitchFamily="34" charset="0"/>
            </a:rPr>
            <a:t>Plattformen</a:t>
          </a:r>
          <a:r>
            <a:rPr lang="en-US" sz="1400" b="1" i="0" u="none" strike="noStrike" dirty="0">
              <a:solidFill>
                <a:srgbClr val="FFFFFF"/>
              </a:solidFill>
              <a:latin typeface="Arial"/>
              <a:cs typeface="Arial" pitchFamily="34" charset="0"/>
            </a:rPr>
            <a:t>: M&amp;A-</a:t>
          </a:r>
          <a:r>
            <a:rPr lang="en-US" sz="1400" b="1" i="0" u="none" strike="noStrike" dirty="0" err="1">
              <a:solidFill>
                <a:srgbClr val="FFFFFF"/>
              </a:solidFill>
              <a:latin typeface="Arial"/>
              <a:cs typeface="Arial" pitchFamily="34" charset="0"/>
            </a:rPr>
            <a:t>Aktivität</a:t>
          </a:r>
          <a:endParaRPr lang="en-US" sz="1400" b="1" i="0" u="none" strike="noStrike" dirty="0">
            <a:solidFill>
              <a:srgbClr val="FFFFFF"/>
            </a:solidFill>
            <a:latin typeface="Arial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0.93933</cdr:y>
    </cdr:from>
    <cdr:to>
      <cdr:x>0.65264</cdr:x>
      <cdr:y>1</cdr:y>
    </cdr:to>
    <cdr:sp macro="" textlink="">
      <cdr:nvSpPr>
        <cdr:cNvPr id="6" name="txtBoxSourceLine"/>
        <cdr:cNvSpPr txBox="1"/>
      </cdr:nvSpPr>
      <cdr:spPr>
        <a:xfrm xmlns:a="http://schemas.openxmlformats.org/drawingml/2006/main">
          <a:off x="0" y="2921000"/>
          <a:ext cx="2819400" cy="177800"/>
        </a:xfrm>
        <a:prstGeom xmlns:a="http://schemas.openxmlformats.org/drawingml/2006/main" prst="rect">
          <a:avLst/>
        </a:prstGeom>
        <a:ln xmlns:a="http://schemas.openxmlformats.org/drawingml/2006/main" w="9525" cmpd="sng">
          <a:noFill/>
          <a:prstDash val="solid"/>
          <a:headEnd type="none" w="med" len="med"/>
          <a:tailEnd type="triangle" w="med" len="med"/>
        </a:ln>
      </cdr:spPr>
      <cdr:txBody>
        <a:bodyPr xmlns:a="http://schemas.openxmlformats.org/drawingml/2006/main" vertOverflow="clip" wrap="square" lIns="76200" tIns="0" rIns="76200" bIns="76200" rtlCol="0" anchor="b"/>
        <a:lstStyle xmlns:a="http://schemas.openxmlformats.org/drawingml/2006/main"/>
        <a:p xmlns:a="http://schemas.openxmlformats.org/drawingml/2006/main">
          <a:pPr algn="l"/>
          <a:fld id="{B23CE50E-03B5-4DC7-84FB-CC0A7C609598}" type="TxLink">
            <a:rPr lang="en-US" sz="600" b="0" i="0" u="none" strike="noStrike">
              <a:solidFill>
                <a:srgbClr val="000000"/>
              </a:solidFill>
              <a:latin typeface="Arial"/>
              <a:cs typeface="Arial" pitchFamily="34" charset="0"/>
            </a:rPr>
            <a:pPr algn="l"/>
            <a:t>Source: IHS</a:t>
          </a:fld>
          <a:endParaRPr lang="en-US" sz="600" b="0">
            <a:solidFill>
              <a:srgbClr val="000000"/>
            </a:solidFill>
            <a:latin typeface="Arial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0.6678</cdr:x>
      <cdr:y>0.93293</cdr:y>
    </cdr:from>
    <cdr:to>
      <cdr:x>1</cdr:x>
      <cdr:y>1</cdr:y>
    </cdr:to>
    <cdr:sp macro="" textlink="">
      <cdr:nvSpPr>
        <cdr:cNvPr id="4" name="txtboxCopyrightLine"/>
        <cdr:cNvSpPr txBox="1"/>
      </cdr:nvSpPr>
      <cdr:spPr>
        <a:xfrm xmlns:a="http://schemas.openxmlformats.org/drawingml/2006/main">
          <a:off x="7139395" y="2733858"/>
          <a:ext cx="1435100" cy="196542"/>
        </a:xfrm>
        <a:prstGeom xmlns:a="http://schemas.openxmlformats.org/drawingml/2006/main" prst="rect">
          <a:avLst/>
        </a:prstGeom>
        <a:ln xmlns:a="http://schemas.openxmlformats.org/drawingml/2006/main" w="9525" cmpd="sng">
          <a:noFill/>
          <a:prstDash val="solid"/>
          <a:headEnd type="none" w="med" len="med"/>
          <a:tailEnd type="triangle" w="med" len="med"/>
        </a:ln>
      </cdr:spPr>
      <cdr:txBody>
        <a:bodyPr xmlns:a="http://schemas.openxmlformats.org/drawingml/2006/main" wrap="square" lIns="76200" tIns="0" rIns="76200" bIns="76200" rtlCol="0" anchor="b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pPr algn="r"/>
          <a:fld id="{1D3A8802-EAB0-4D91-92A1-74CEC9CB959E}" type="TxLink">
            <a:rPr lang="en-US" sz="600" b="0" i="0" u="none" strike="noStrike">
              <a:solidFill>
                <a:srgbClr val="000000"/>
              </a:solidFill>
              <a:latin typeface="Arial"/>
              <a:cs typeface="Arial" pitchFamily="34" charset="0"/>
            </a:rPr>
            <a:pPr algn="r"/>
            <a:t>© 2016 IHS</a:t>
          </a:fld>
          <a:endParaRPr lang="en-US" sz="600" b="0">
            <a:solidFill>
              <a:srgbClr val="000000"/>
            </a:solidFill>
            <a:latin typeface="Arial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0.0177</cdr:x>
      <cdr:y>0.18017</cdr:y>
    </cdr:from>
    <cdr:to>
      <cdr:x>0.06768</cdr:x>
      <cdr:y>0.81982</cdr:y>
    </cdr:to>
    <cdr:sp macro="" textlink="">
      <cdr:nvSpPr>
        <cdr:cNvPr id="5" name="txtBoxPrimaryYAxisLabel"/>
        <cdr:cNvSpPr txBox="1"/>
      </cdr:nvSpPr>
      <cdr:spPr>
        <a:xfrm xmlns:a="http://schemas.openxmlformats.org/drawingml/2006/main" rot="16200000">
          <a:off x="-625270" y="1324240"/>
          <a:ext cx="1959578" cy="415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="horz" wrap="square" lIns="76200" tIns="76200" rIns="76200" bIns="7620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CC9E4AE-D81F-4109-B87F-37A2227D0930}" type="TxLink">
            <a:rPr lang="en-US" sz="1400" i="0" u="none" strike="noStrike" dirty="0" err="1" smtClean="0">
              <a:solidFill>
                <a:srgbClr val="000000"/>
              </a:solidFill>
              <a:latin typeface="Arial"/>
              <a:cs typeface="Arial"/>
            </a:rPr>
            <a:pPr algn="ctr"/>
            <a:t>Number of deals</a:t>
          </a:fld>
          <a:endParaRPr lang="en-US" sz="1400" i="0" u="none" strike="noStrike" dirty="0" err="1">
            <a:solidFill>
              <a:srgbClr val="000000"/>
            </a:solidFill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6BD8E-DFE5-426C-A20C-6F86FBCFA799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FC34-1410-4ADC-8451-BB2A234056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9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FC34-1410-4ADC-8451-BB2A234056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Zusammengefasst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heißt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genauere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Bestimmung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Zielgruppen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und die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zusätzlichen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Gesamtverlauf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sogenannten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 Journey die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Kaufbereitschaft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besteht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Streuverluste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minimiert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Werbestrategie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besser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umgesetzt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Anzeigen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erzielen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Reichweite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die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 der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Onlinekampagnen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steigt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und das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geringeren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Budgets.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FC34-1410-4ADC-8451-BB2A234056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6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/>
              <a:buChar char="Ø"/>
            </a:pPr>
            <a:r>
              <a:rPr lang="en-GB" dirty="0"/>
              <a:t>OTT apps</a:t>
            </a:r>
            <a:r>
              <a:rPr lang="en-GB" baseline="0" dirty="0"/>
              <a:t> and services – cross borders – bigger than operators </a:t>
            </a:r>
          </a:p>
          <a:p>
            <a:pPr marL="171450" indent="-171450">
              <a:buFont typeface="Wingdings"/>
              <a:buChar char="Ø"/>
            </a:pPr>
            <a:r>
              <a:rPr lang="en-GB" baseline="0" dirty="0"/>
              <a:t>Business models very different, but all offering same types of content and service and often devices</a:t>
            </a:r>
          </a:p>
          <a:p>
            <a:pPr marL="171450" indent="-171450">
              <a:buFont typeface="Wingdings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CD09F-3115-4298-B4CC-ADBA37139B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7FC34-1410-4ADC-8451-BB2A234056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7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</a:t>
            </a:r>
            <a:r>
              <a:rPr lang="en-US" baseline="0"/>
              <a:t> hybrids: Premium Audience Network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82E1-88C5-4C1B-B752-643F26F7A7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3144" cy="5148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40" y="316310"/>
            <a:ext cx="2263281" cy="910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729" y="1434193"/>
            <a:ext cx="5486400" cy="1107996"/>
          </a:xfrm>
        </p:spPr>
        <p:txBody>
          <a:bodyPr wrap="square" anchor="b">
            <a:spAutoFit/>
          </a:bodyPr>
          <a:lstStyle>
            <a:lvl1pPr algn="l"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729" y="2689847"/>
            <a:ext cx="5486400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2608" y="4966143"/>
            <a:ext cx="136127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dirty="0">
                <a:solidFill>
                  <a:schemeClr val="tx2"/>
                </a:solidFill>
              </a:rPr>
              <a:t>© 2016 IHS </a:t>
            </a:r>
            <a:r>
              <a:rPr lang="en-US" sz="450" dirty="0" err="1">
                <a:solidFill>
                  <a:schemeClr val="tx2"/>
                </a:solidFill>
              </a:rPr>
              <a:t>Markit</a:t>
            </a:r>
            <a:r>
              <a:rPr lang="en-US" sz="450" dirty="0">
                <a:solidFill>
                  <a:schemeClr val="tx2"/>
                </a:solidFill>
              </a:rPr>
              <a:t>. All Rights Reserved.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60731" y="2943763"/>
            <a:ext cx="3413125" cy="230832"/>
          </a:xfrm>
        </p:spPr>
        <p:txBody>
          <a:bodyPr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8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3" y="721519"/>
            <a:ext cx="4104163" cy="369332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11" y="1316737"/>
            <a:ext cx="4104165" cy="2769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2" y="1687069"/>
            <a:ext cx="4104165" cy="2870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97412" y="721519"/>
            <a:ext cx="3989388" cy="3836194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1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2753" y="1042417"/>
            <a:ext cx="8460170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57200" y="1415449"/>
            <a:ext cx="8229600" cy="3142263"/>
          </a:xfrm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5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3" y="721519"/>
            <a:ext cx="4104163" cy="369332"/>
          </a:xfrm>
        </p:spPr>
        <p:txBody>
          <a:bodyPr wrap="square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11" y="1316737"/>
            <a:ext cx="4104165" cy="276999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2" y="1687068"/>
            <a:ext cx="4104165" cy="276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86300" y="721520"/>
            <a:ext cx="4000500" cy="373026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82638" y="4557714"/>
            <a:ext cx="4206641" cy="20774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750" b="0" cap="none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79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ext and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514350"/>
            <a:ext cx="9144000" cy="46291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14350"/>
            <a:ext cx="4572000" cy="46291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3" y="721519"/>
            <a:ext cx="4104163" cy="369332"/>
          </a:xfrm>
        </p:spPr>
        <p:txBody>
          <a:bodyPr wrap="square" anchor="t" anchorCtr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11" y="1316737"/>
            <a:ext cx="4104165" cy="276999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2" y="1687069"/>
            <a:ext cx="4104165" cy="2880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608" y="4966143"/>
            <a:ext cx="136127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dirty="0">
                <a:solidFill>
                  <a:schemeClr val="tx2"/>
                </a:solidFill>
              </a:rPr>
              <a:t>© 2016 IHS </a:t>
            </a:r>
            <a:r>
              <a:rPr lang="en-US" sz="450" dirty="0" err="1">
                <a:solidFill>
                  <a:schemeClr val="tx2"/>
                </a:solidFill>
              </a:rPr>
              <a:t>Markit</a:t>
            </a:r>
            <a:r>
              <a:rPr lang="en-US" sz="450" dirty="0">
                <a:solidFill>
                  <a:schemeClr val="tx2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398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514350"/>
            <a:ext cx="9144000" cy="46291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all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83811"/>
            <a:ext cx="9144000" cy="23116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2775375"/>
            <a:ext cx="8416798" cy="369332"/>
          </a:xfrm>
        </p:spPr>
        <p:txBody>
          <a:bodyPr wrap="square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8" y="3095408"/>
            <a:ext cx="8416802" cy="276999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2" y="3442718"/>
            <a:ext cx="8416799" cy="833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608" y="4966143"/>
            <a:ext cx="136127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dirty="0">
                <a:solidFill>
                  <a:schemeClr val="tx2"/>
                </a:solidFill>
              </a:rPr>
              <a:t>© 2016 IHS </a:t>
            </a:r>
            <a:r>
              <a:rPr lang="en-US" sz="450" dirty="0" err="1">
                <a:solidFill>
                  <a:schemeClr val="tx2"/>
                </a:solidFill>
              </a:rPr>
              <a:t>Markit</a:t>
            </a:r>
            <a:r>
              <a:rPr lang="en-US" sz="450" dirty="0">
                <a:solidFill>
                  <a:schemeClr val="tx2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82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2753" y="1042417"/>
            <a:ext cx="8460170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5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3144" cy="5148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41" y="2128929"/>
            <a:ext cx="5943600" cy="438582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42" y="2677987"/>
            <a:ext cx="5943600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78" y="31754"/>
            <a:ext cx="1499616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2608" y="4966143"/>
            <a:ext cx="136127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dirty="0">
                <a:solidFill>
                  <a:schemeClr val="bg1"/>
                </a:solidFill>
              </a:rPr>
              <a:t>© 2016 IHS </a:t>
            </a:r>
            <a:r>
              <a:rPr lang="en-US" sz="450" dirty="0" err="1">
                <a:solidFill>
                  <a:schemeClr val="bg1"/>
                </a:solidFill>
              </a:rPr>
              <a:t>Markit</a:t>
            </a:r>
            <a:r>
              <a:rPr lang="en-US" sz="450" dirty="0">
                <a:solidFill>
                  <a:schemeClr val="bg1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53144" cy="5148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11" y="31422"/>
            <a:ext cx="1499616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41" y="2128929"/>
            <a:ext cx="5943600" cy="438582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2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42" y="2677987"/>
            <a:ext cx="5943600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4619B-9823-F845-874B-2390AC991BC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2608" y="4966143"/>
            <a:ext cx="136127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dirty="0">
                <a:solidFill>
                  <a:schemeClr val="tx2"/>
                </a:solidFill>
              </a:rPr>
              <a:t>© 2016 IHS </a:t>
            </a:r>
            <a:r>
              <a:rPr lang="en-US" sz="450" dirty="0" err="1">
                <a:solidFill>
                  <a:schemeClr val="tx2"/>
                </a:solidFill>
              </a:rPr>
              <a:t>Markit</a:t>
            </a:r>
            <a:r>
              <a:rPr lang="en-US" sz="450" dirty="0">
                <a:solidFill>
                  <a:schemeClr val="tx2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60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753" y="1413274"/>
            <a:ext cx="4116772" cy="314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151" y="1413274"/>
            <a:ext cx="4116772" cy="314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0" y="721519"/>
            <a:ext cx="8456214" cy="369332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07" y="1042417"/>
            <a:ext cx="8458200" cy="276999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2" y="1413274"/>
            <a:ext cx="4104165" cy="314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5" y="1413274"/>
            <a:ext cx="4115511" cy="314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713" y="721519"/>
            <a:ext cx="4104163" cy="369332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11" y="1042417"/>
            <a:ext cx="4104165" cy="276999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2" y="1413274"/>
            <a:ext cx="4104165" cy="314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415" y="1042417"/>
            <a:ext cx="4115511" cy="276999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5" y="1413274"/>
            <a:ext cx="4115511" cy="3144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15" y="721519"/>
            <a:ext cx="4115511" cy="369332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99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 with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13" y="721519"/>
            <a:ext cx="4104163" cy="369332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11" y="1316737"/>
            <a:ext cx="4104165" cy="276999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2" y="1687069"/>
            <a:ext cx="4104165" cy="2880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415" y="1316737"/>
            <a:ext cx="4115511" cy="276999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415" y="1687069"/>
            <a:ext cx="4115511" cy="2880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15" y="721519"/>
            <a:ext cx="4115511" cy="369332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71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30"/>
            <a:ext cx="9153144" cy="517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78" y="31754"/>
            <a:ext cx="1499616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755" y="720759"/>
            <a:ext cx="8460171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53" y="1415449"/>
            <a:ext cx="8460170" cy="314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942" y="202646"/>
            <a:ext cx="411858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4704619B-9823-F845-874B-2390AC991BC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608" y="4966143"/>
            <a:ext cx="136127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dirty="0">
                <a:solidFill>
                  <a:schemeClr val="tx2"/>
                </a:solidFill>
              </a:rPr>
              <a:t>© 2016 IHS </a:t>
            </a:r>
            <a:r>
              <a:rPr lang="en-US" sz="450" dirty="0" err="1">
                <a:solidFill>
                  <a:schemeClr val="tx2"/>
                </a:solidFill>
              </a:rPr>
              <a:t>Markit</a:t>
            </a:r>
            <a:r>
              <a:rPr lang="en-US" sz="450" dirty="0">
                <a:solidFill>
                  <a:schemeClr val="tx2"/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3" r:id="rId5"/>
    <p:sldLayoutId id="2147483664" r:id="rId6"/>
    <p:sldLayoutId id="2147483665" r:id="rId7"/>
    <p:sldLayoutId id="2147483674" r:id="rId8"/>
    <p:sldLayoutId id="2147483680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66" r:id="rId15"/>
    <p:sldLayoutId id="2147483667" r:id="rId16"/>
  </p:sldLayoutIdLst>
  <p:hf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1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685783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1pPr>
      <a:lvl2pPr marL="258359" indent="-129776" algn="l" defTabSz="685783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.HelveticaNeueDeskInterface-Regular" charset="0"/>
        <a:buChar char="&gt;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2pPr>
      <a:lvl3pPr marL="386945" indent="-128585" algn="l" defTabSz="685783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.HelveticaNeueDeskInterface-Regular" charset="0"/>
        <a:buChar char="–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455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7" orient="horz" pos="2871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tiff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image" Target="../media/image31.jpe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jpe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tiff"/><Relationship Id="rId40" Type="http://schemas.openxmlformats.org/officeDocument/2006/relationships/image" Target="../media/image68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jpeg"/><Relationship Id="rId36" Type="http://schemas.openxmlformats.org/officeDocument/2006/relationships/image" Target="../media/image64.tiff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jpeg"/><Relationship Id="rId27" Type="http://schemas.openxmlformats.org/officeDocument/2006/relationships/image" Target="../media/image55.jpe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j15lZh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241" y="1341860"/>
            <a:ext cx="7240773" cy="1200329"/>
          </a:xfrm>
        </p:spPr>
        <p:txBody>
          <a:bodyPr/>
          <a:lstStyle/>
          <a:p>
            <a:r>
              <a:rPr lang="en-US" sz="2400" dirty="0"/>
              <a:t>Programmatic Advertising:</a:t>
            </a:r>
            <a:br>
              <a:rPr lang="en-US" sz="2400" dirty="0"/>
            </a:br>
            <a:r>
              <a:rPr lang="en-US" sz="2400" dirty="0" err="1"/>
              <a:t>Geschäftsmodell</a:t>
            </a:r>
            <a:r>
              <a:rPr lang="en-US" sz="2400" dirty="0"/>
              <a:t> </a:t>
            </a:r>
            <a:r>
              <a:rPr lang="en-US" sz="2400" dirty="0" err="1"/>
              <a:t>Werbung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Sog</a:t>
            </a:r>
            <a:r>
              <a:rPr lang="en-US" sz="2400" dirty="0"/>
              <a:t> der </a:t>
            </a:r>
            <a:r>
              <a:rPr lang="en-US" sz="2400" dirty="0" err="1"/>
              <a:t>Plattformen</a:t>
            </a:r>
            <a:r>
              <a:rPr lang="en-US" sz="2400" dirty="0"/>
              <a:t> &amp; </a:t>
            </a:r>
            <a:r>
              <a:rPr lang="en-US" sz="2400" dirty="0" err="1"/>
              <a:t>Technologieunternehmen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271" y="2604476"/>
            <a:ext cx="5773450" cy="646331"/>
          </a:xfrm>
        </p:spPr>
        <p:txBody>
          <a:bodyPr/>
          <a:lstStyle/>
          <a:p>
            <a:r>
              <a:rPr lang="en-US" sz="1800" dirty="0"/>
              <a:t>DLM-Symposium, Berlin, 23. </a:t>
            </a:r>
            <a:r>
              <a:rPr lang="en-US" sz="1800" dirty="0" err="1"/>
              <a:t>März</a:t>
            </a:r>
            <a:r>
              <a:rPr lang="en-US" sz="1800" dirty="0"/>
              <a:t> 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0241" y="2943762"/>
            <a:ext cx="4883049" cy="625812"/>
          </a:xfrm>
        </p:spPr>
        <p:txBody>
          <a:bodyPr/>
          <a:lstStyle/>
          <a:p>
            <a:r>
              <a:rPr lang="en-US" sz="1400" i="1" dirty="0"/>
              <a:t>Dr. Daniel Knapp</a:t>
            </a:r>
          </a:p>
          <a:p>
            <a:r>
              <a:rPr lang="en-US" sz="1400" i="1" dirty="0"/>
              <a:t>@_</a:t>
            </a:r>
            <a:r>
              <a:rPr lang="en-US" sz="1400" i="1" dirty="0" err="1"/>
              <a:t>dknapp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8365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5" y="720759"/>
            <a:ext cx="8460171" cy="400110"/>
          </a:xfrm>
        </p:spPr>
        <p:txBody>
          <a:bodyPr/>
          <a:lstStyle/>
          <a:p>
            <a:r>
              <a:rPr lang="en-GB" sz="2000" dirty="0"/>
              <a:t>Wert von </a:t>
            </a:r>
            <a:r>
              <a:rPr lang="en-GB" sz="2000" dirty="0" err="1"/>
              <a:t>Daten</a:t>
            </a:r>
            <a:r>
              <a:rPr lang="en-GB" sz="2000" dirty="0"/>
              <a:t> &amp; </a:t>
            </a:r>
            <a:r>
              <a:rPr lang="en-GB" sz="2000" dirty="0" err="1"/>
              <a:t>ihrer</a:t>
            </a:r>
            <a:r>
              <a:rPr lang="en-GB" sz="2000" dirty="0"/>
              <a:t> Interpretation oft </a:t>
            </a:r>
            <a:r>
              <a:rPr lang="en-GB" sz="2000" dirty="0" err="1"/>
              <a:t>höher</a:t>
            </a:r>
            <a:r>
              <a:rPr lang="en-GB" sz="2000" dirty="0"/>
              <a:t> </a:t>
            </a:r>
            <a:r>
              <a:rPr lang="en-GB" sz="2000" dirty="0" err="1"/>
              <a:t>als</a:t>
            </a:r>
            <a:r>
              <a:rPr lang="en-GB" sz="2000" dirty="0"/>
              <a:t> </a:t>
            </a:r>
            <a:r>
              <a:rPr lang="en-GB" sz="2000" dirty="0" err="1"/>
              <a:t>Mediawert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810529"/>
              </p:ext>
            </p:extLst>
          </p:nvPr>
        </p:nvGraphicFramePr>
        <p:xfrm>
          <a:off x="233916" y="1818167"/>
          <a:ext cx="8579010" cy="282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5"/>
          <p:cNvSpPr/>
          <p:nvPr/>
        </p:nvSpPr>
        <p:spPr>
          <a:xfrm>
            <a:off x="4111490" y="2655271"/>
            <a:ext cx="300609" cy="206452"/>
          </a:xfrm>
          <a:prstGeom prst="downArrow">
            <a:avLst/>
          </a:prstGeom>
          <a:solidFill>
            <a:srgbClr val="A1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pc="2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125929" y="2932490"/>
            <a:ext cx="300609" cy="242994"/>
          </a:xfrm>
          <a:prstGeom prst="downArrow">
            <a:avLst/>
          </a:prstGeom>
          <a:solidFill>
            <a:srgbClr val="A1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pc="2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1490" y="2840110"/>
            <a:ext cx="601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15%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4118" y="1665585"/>
            <a:ext cx="601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1537" y="3231155"/>
            <a:ext cx="601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1537" y="2034496"/>
            <a:ext cx="601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20%</a:t>
            </a:r>
          </a:p>
        </p:txBody>
      </p:sp>
      <p:sp>
        <p:nvSpPr>
          <p:cNvPr id="12" name="Up Arrow 11"/>
          <p:cNvSpPr/>
          <p:nvPr/>
        </p:nvSpPr>
        <p:spPr>
          <a:xfrm>
            <a:off x="4159276" y="1944633"/>
            <a:ext cx="300609" cy="189178"/>
          </a:xfrm>
          <a:prstGeom prst="upArrow">
            <a:avLst/>
          </a:prstGeom>
          <a:solidFill>
            <a:srgbClr val="A1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pc="20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125929" y="2351777"/>
            <a:ext cx="300609" cy="231453"/>
          </a:xfrm>
          <a:prstGeom prst="upArrow">
            <a:avLst/>
          </a:prstGeom>
          <a:solidFill>
            <a:srgbClr val="A1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spc="2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4342" y="1345350"/>
            <a:ext cx="9376826" cy="33855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r>
              <a:rPr lang="en-US" sz="1600" b="1" dirty="0"/>
              <a:t>Spending-Flow in der </a:t>
            </a:r>
            <a:r>
              <a:rPr lang="en-US" sz="1600" b="1" dirty="0" err="1"/>
              <a:t>programmatischen</a:t>
            </a:r>
            <a:r>
              <a:rPr lang="en-US" sz="1600" b="1" dirty="0"/>
              <a:t> </a:t>
            </a:r>
            <a:r>
              <a:rPr lang="en-US" sz="1600" b="1" dirty="0" err="1"/>
              <a:t>Wertschöpfungskette</a:t>
            </a:r>
            <a:r>
              <a:rPr lang="en-US" sz="1600" b="1" dirty="0"/>
              <a:t>*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902690" y="3078579"/>
            <a:ext cx="42" cy="0"/>
          </a:xfrm>
          <a:prstGeom prst="line">
            <a:avLst/>
          </a:prstGeom>
          <a:ln w="28575">
            <a:solidFill>
              <a:srgbClr val="C846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02690" y="1021179"/>
            <a:ext cx="42" cy="0"/>
          </a:xfrm>
          <a:prstGeom prst="line">
            <a:avLst/>
          </a:prstGeom>
          <a:ln w="28575">
            <a:solidFill>
              <a:srgbClr val="C846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7361631" y="2055816"/>
            <a:ext cx="397636" cy="1412988"/>
          </a:xfrm>
          <a:prstGeom prst="rightBrace">
            <a:avLst/>
          </a:prstGeom>
          <a:ln w="22225">
            <a:solidFill>
              <a:srgbClr val="C846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59267" y="2645874"/>
            <a:ext cx="636219" cy="26161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r>
              <a:rPr lang="en-US" sz="1100" b="1" dirty="0">
                <a:solidFill>
                  <a:srgbClr val="C84623"/>
                </a:solidFill>
              </a:rPr>
              <a:t>$0.61</a:t>
            </a:r>
            <a:endParaRPr lang="en-US" sz="1400" b="1" dirty="0">
              <a:solidFill>
                <a:srgbClr val="C8462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433" y="4733385"/>
            <a:ext cx="8631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</a:t>
            </a:r>
            <a:r>
              <a:rPr lang="en-US" sz="1000" i="1" dirty="0" err="1"/>
              <a:t>Exemplarisch</a:t>
            </a:r>
            <a:r>
              <a:rPr lang="en-US" sz="1000" i="1" dirty="0"/>
              <a:t>. </a:t>
            </a:r>
            <a:r>
              <a:rPr lang="en-US" sz="1000" i="1" dirty="0" err="1"/>
              <a:t>Wertschöpfungskette</a:t>
            </a:r>
            <a:r>
              <a:rPr lang="en-US" sz="1000" i="1" dirty="0"/>
              <a:t> </a:t>
            </a:r>
            <a:r>
              <a:rPr lang="en-US" sz="1000" i="1" dirty="0" err="1"/>
              <a:t>ist</a:t>
            </a:r>
            <a:r>
              <a:rPr lang="en-US" sz="1000" i="1" dirty="0"/>
              <a:t> </a:t>
            </a:r>
            <a:r>
              <a:rPr lang="en-US" sz="1000" i="1" dirty="0" err="1"/>
              <a:t>nicht</a:t>
            </a:r>
            <a:r>
              <a:rPr lang="en-US" sz="1000" i="1" dirty="0"/>
              <a:t> linear. Fees </a:t>
            </a:r>
            <a:r>
              <a:rPr lang="en-US" sz="1000" i="1" dirty="0" err="1"/>
              <a:t>variieren</a:t>
            </a:r>
            <a:r>
              <a:rPr lang="en-US" sz="1000" i="1" dirty="0"/>
              <a:t>. 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902690" y="3468804"/>
            <a:ext cx="4430943" cy="0"/>
          </a:xfrm>
          <a:prstGeom prst="line">
            <a:avLst/>
          </a:prstGeom>
          <a:ln w="28575">
            <a:solidFill>
              <a:srgbClr val="C846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02690" y="2034496"/>
            <a:ext cx="4430943" cy="0"/>
          </a:xfrm>
          <a:prstGeom prst="line">
            <a:avLst/>
          </a:prstGeom>
          <a:ln w="28575">
            <a:solidFill>
              <a:srgbClr val="C846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5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720760"/>
            <a:ext cx="7284860" cy="430887"/>
          </a:xfrm>
        </p:spPr>
        <p:txBody>
          <a:bodyPr/>
          <a:lstStyle/>
          <a:p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Party-</a:t>
            </a:r>
            <a:r>
              <a:rPr lang="en-US" sz="2200" dirty="0" err="1"/>
              <a:t>Daten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 </a:t>
            </a:r>
            <a:r>
              <a:rPr lang="en-US" sz="2200" dirty="0" err="1"/>
              <a:t>zum</a:t>
            </a:r>
            <a:r>
              <a:rPr lang="en-US" sz="2200" dirty="0"/>
              <a:t> </a:t>
            </a:r>
            <a:r>
              <a:rPr lang="en-US" sz="2200" dirty="0" err="1"/>
              <a:t>Wettbewerbsvorteil</a:t>
            </a:r>
            <a:endParaRPr lang="en-GB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021368"/>
              </p:ext>
            </p:extLst>
          </p:nvPr>
        </p:nvGraphicFramePr>
        <p:xfrm>
          <a:off x="467834" y="1254642"/>
          <a:ext cx="852731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81" y="2168080"/>
            <a:ext cx="232599" cy="280596"/>
          </a:xfrm>
          <a:prstGeom prst="rect">
            <a:avLst/>
          </a:prstGeom>
        </p:spPr>
      </p:pic>
      <p:pic>
        <p:nvPicPr>
          <p:cNvPr id="9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523" y="1690598"/>
            <a:ext cx="285740" cy="261437"/>
          </a:xfrm>
          <a:prstGeom prst="rect">
            <a:avLst/>
          </a:prstGeom>
        </p:spPr>
      </p:pic>
      <p:sp>
        <p:nvSpPr>
          <p:cNvPr id="3" name="AutoShape 2" descr="Image result for vodafone logo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475" y="2897627"/>
            <a:ext cx="57507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47" y="3062177"/>
            <a:ext cx="523873" cy="38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Image result for at&amp;t logo"/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6732547" y="4413367"/>
            <a:ext cx="19136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/>
              <a:t>Q4 2016  total RGUs</a:t>
            </a:r>
          </a:p>
        </p:txBody>
      </p:sp>
    </p:spTree>
    <p:extLst>
      <p:ext uri="{BB962C8B-B14F-4D97-AF65-F5344CB8AC3E}">
        <p14:creationId xmlns:p14="http://schemas.microsoft.com/office/powerpoint/2010/main" val="117263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760"/>
            <a:ext cx="8420986" cy="369332"/>
          </a:xfrm>
        </p:spPr>
        <p:txBody>
          <a:bodyPr/>
          <a:lstStyle/>
          <a:p>
            <a:r>
              <a:rPr lang="en-GB" dirty="0"/>
              <a:t>M&amp;A: Ad Tech &amp; Analytics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Hauptziele</a:t>
            </a:r>
            <a:r>
              <a:rPr lang="en-GB" dirty="0"/>
              <a:t> von </a:t>
            </a:r>
            <a:r>
              <a:rPr lang="en-GB" dirty="0" err="1"/>
              <a:t>Plattformen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18761" y="4907199"/>
            <a:ext cx="432197" cy="115416"/>
          </a:xfrm>
          <a:prstGeom prst="rect">
            <a:avLst/>
          </a:prstGeom>
        </p:spPr>
        <p:txBody>
          <a:bodyPr/>
          <a:lstStyle/>
          <a:p>
            <a:fld id="{9C2B0DD4-72D5-4A14-AB6B-AB1E724F996C}" type="slidenum">
              <a:rPr lang="en-GB" altLang="en-US" smtClean="0"/>
              <a:pPr/>
              <a:t>12</a:t>
            </a:fld>
            <a:endParaRPr lang="en-GB" altLang="en-US"/>
          </a:p>
        </p:txBody>
      </p:sp>
      <p:graphicFrame>
        <p:nvGraphicFramePr>
          <p:cNvPr id="6" name="Chart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140929"/>
              </p:ext>
            </p:extLst>
          </p:nvPr>
        </p:nvGraphicFramePr>
        <p:xfrm>
          <a:off x="457200" y="1560444"/>
          <a:ext cx="8420986" cy="306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679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5" y="720759"/>
            <a:ext cx="8357191" cy="430887"/>
          </a:xfrm>
        </p:spPr>
        <p:txBody>
          <a:bodyPr/>
          <a:lstStyle/>
          <a:p>
            <a:r>
              <a:rPr lang="en-US" sz="2200" dirty="0" err="1"/>
              <a:t>Konsequenz</a:t>
            </a:r>
            <a:r>
              <a:rPr lang="en-US" sz="2200" dirty="0"/>
              <a:t>: </a:t>
            </a:r>
            <a:r>
              <a:rPr lang="en-US" sz="2200" dirty="0" err="1"/>
              <a:t>Zwei</a:t>
            </a:r>
            <a:r>
              <a:rPr lang="en-US" sz="2200" dirty="0"/>
              <a:t> </a:t>
            </a:r>
            <a:r>
              <a:rPr lang="en-US" sz="2200" dirty="0" err="1"/>
              <a:t>Marktgeschwindigkeiten</a:t>
            </a:r>
            <a:r>
              <a:rPr lang="en-US" sz="2200" dirty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00892"/>
              </p:ext>
            </p:extLst>
          </p:nvPr>
        </p:nvGraphicFramePr>
        <p:xfrm>
          <a:off x="4571998" y="1634753"/>
          <a:ext cx="4263656" cy="302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4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Q3 2015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Q3 2016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Anteil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Wachstum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r>
                        <a:rPr lang="en-US" sz="1400" dirty="0"/>
                        <a:t>Google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7,9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9,5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53,8%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r>
                        <a:rPr lang="en-US" sz="1400" dirty="0"/>
                        <a:t>Facebook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44,8%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r>
                        <a:rPr lang="en-US" sz="1400" dirty="0" err="1"/>
                        <a:t>Andere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1,4%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011972"/>
              </p:ext>
            </p:extLst>
          </p:nvPr>
        </p:nvGraphicFramePr>
        <p:xfrm>
          <a:off x="427963" y="1554343"/>
          <a:ext cx="3846747" cy="31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711893" y="2248889"/>
            <a:ext cx="1730449" cy="35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900852">
            <a:off x="2037669" y="2221980"/>
            <a:ext cx="107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+20%</a:t>
            </a:r>
          </a:p>
        </p:txBody>
      </p:sp>
    </p:spTree>
    <p:extLst>
      <p:ext uri="{BB962C8B-B14F-4D97-AF65-F5344CB8AC3E}">
        <p14:creationId xmlns:p14="http://schemas.microsoft.com/office/powerpoint/2010/main" val="10575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8" y="720758"/>
            <a:ext cx="8197702" cy="400110"/>
          </a:xfrm>
        </p:spPr>
        <p:txBody>
          <a:bodyPr/>
          <a:lstStyle/>
          <a:p>
            <a:r>
              <a:rPr lang="en-GB" sz="2000" dirty="0" err="1"/>
              <a:t>Akquisitionen</a:t>
            </a:r>
            <a:r>
              <a:rPr lang="en-GB" sz="2000" dirty="0"/>
              <a:t> und Investments </a:t>
            </a:r>
            <a:r>
              <a:rPr lang="en-GB" sz="2000" dirty="0" err="1"/>
              <a:t>erlauben</a:t>
            </a:r>
            <a:r>
              <a:rPr lang="en-GB" sz="2000" dirty="0"/>
              <a:t> </a:t>
            </a:r>
            <a:r>
              <a:rPr lang="en-GB" sz="2000" dirty="0" err="1"/>
              <a:t>eigenen</a:t>
            </a:r>
            <a:r>
              <a:rPr lang="en-GB" sz="2000" dirty="0"/>
              <a:t> Tech-Stack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3143248" y="4674758"/>
            <a:ext cx="111968" cy="114300"/>
          </a:xfrm>
          <a:prstGeom prst="round2DiagRect">
            <a:avLst/>
          </a:prstGeom>
          <a:solidFill>
            <a:srgbClr val="BED15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1545382" y="4674760"/>
            <a:ext cx="111968" cy="116633"/>
          </a:xfrm>
          <a:prstGeom prst="round2DiagRect">
            <a:avLst/>
          </a:prstGeom>
          <a:solidFill>
            <a:srgbClr val="0097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6403132" y="4674758"/>
            <a:ext cx="111968" cy="114300"/>
          </a:xfrm>
          <a:prstGeom prst="round2DiagRect">
            <a:avLst/>
          </a:prstGeom>
          <a:solidFill>
            <a:srgbClr val="F7BFAD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4805263" y="4674760"/>
            <a:ext cx="111968" cy="116633"/>
          </a:xfrm>
          <a:prstGeom prst="round2DiagRect">
            <a:avLst/>
          </a:prstGeom>
          <a:solidFill>
            <a:srgbClr val="F794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659681" y="4638460"/>
            <a:ext cx="800100" cy="207749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r>
              <a:rPr lang="en-GB" sz="750" dirty="0"/>
              <a:t>Agency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9881" y="4638459"/>
            <a:ext cx="1828800" cy="207749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r>
              <a:rPr lang="en-GB" sz="750" dirty="0"/>
              <a:t>Online technology platform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7231" y="4638459"/>
            <a:ext cx="800100" cy="207749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r>
              <a:rPr lang="en-GB" sz="750" dirty="0"/>
              <a:t>Broadcaster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0722" y="4624259"/>
            <a:ext cx="971550" cy="207749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r>
              <a:rPr lang="en-GB" sz="750" dirty="0"/>
              <a:t>Telco</a:t>
            </a:r>
          </a:p>
        </p:txBody>
      </p:sp>
      <p:graphicFrame>
        <p:nvGraphicFramePr>
          <p:cNvPr id="1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466799"/>
              </p:ext>
            </p:extLst>
          </p:nvPr>
        </p:nvGraphicFramePr>
        <p:xfrm>
          <a:off x="489098" y="1279803"/>
          <a:ext cx="8250863" cy="3326305"/>
        </p:xfrm>
        <a:graphic>
          <a:graphicData uri="http://schemas.openxmlformats.org/drawingml/2006/table">
            <a:tbl>
              <a:tblPr firstRow="1" bandRow="1"/>
              <a:tblGrid>
                <a:gridCol w="2062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205">
                <a:tc>
                  <a:txBody>
                    <a:bodyPr/>
                    <a:lstStyle/>
                    <a:p>
                      <a:r>
                        <a:rPr lang="en-GB" sz="600" b="1" dirty="0"/>
                        <a:t>Date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Company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Acquisition*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600" b="1" dirty="0"/>
                        <a:t>Value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 2017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/>
                        <a:t>Altice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Teads</a:t>
                      </a:r>
                      <a:endParaRPr lang="en-GB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$308m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r>
                        <a:rPr lang="en-GB" sz="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GB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/>
                        <a:t>RTL Group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Smartclip</a:t>
                      </a:r>
                      <a:endParaRPr lang="en-GB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$51m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  <a:r>
                        <a:rPr lang="en-GB" sz="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GB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/>
                        <a:t>Sky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DataXu</a:t>
                      </a:r>
                      <a:endParaRPr lang="en-GB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 investment (at $1bn valuation) 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2015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ProSiebenSat.1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Smartstream.tv (majority)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June 2015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ProSiebenSat.1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 Minds (majority)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May 2015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Verizon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AOL (full)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$4,400m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February 2015</a:t>
                      </a:r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WPP</a:t>
                      </a:r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Appnexus</a:t>
                      </a:r>
                      <a:r>
                        <a:rPr lang="en-GB" sz="600" dirty="0"/>
                        <a:t> (minority)</a:t>
                      </a:r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$25m</a:t>
                      </a:r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November 2014</a:t>
                      </a:r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Publicis</a:t>
                      </a:r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/>
                        <a:t>Sapient (full)</a:t>
                      </a:r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$3,400m</a:t>
                      </a:r>
                    </a:p>
                  </a:txBody>
                  <a:tcPr marL="51435" marR="51435" marT="25718" marB="25718">
                    <a:solidFill>
                      <a:srgbClr val="009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November 2014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Yahoo 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Brightroll</a:t>
                      </a:r>
                      <a:r>
                        <a:rPr lang="en-GB" sz="600" dirty="0"/>
                        <a:t> (full)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$640m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October</a:t>
                      </a:r>
                      <a:r>
                        <a:rPr lang="en-GB" sz="600" baseline="0" dirty="0"/>
                        <a:t> 2014</a:t>
                      </a:r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Telstra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Ooyala</a:t>
                      </a:r>
                      <a:r>
                        <a:rPr lang="en-GB" sz="600" dirty="0"/>
                        <a:t>/</a:t>
                      </a:r>
                      <a:r>
                        <a:rPr lang="en-GB" sz="600" dirty="0" err="1"/>
                        <a:t>Videoplaza</a:t>
                      </a:r>
                      <a:r>
                        <a:rPr lang="en-GB" sz="600" dirty="0"/>
                        <a:t> (full)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July 2014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RTL Group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SpotXchange</a:t>
                      </a:r>
                      <a:r>
                        <a:rPr lang="en-GB" sz="600" dirty="0"/>
                        <a:t> (majority)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$144m</a:t>
                      </a:r>
                    </a:p>
                  </a:txBody>
                  <a:tcPr marL="51435" marR="51435" marT="25718" marB="25718">
                    <a:solidFill>
                      <a:srgbClr val="F794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July 2014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Yahoo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Flurry (full)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May 2014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Google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Adometry</a:t>
                      </a:r>
                      <a:r>
                        <a:rPr lang="en-GB" sz="600" dirty="0"/>
                        <a:t> (full) 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May</a:t>
                      </a:r>
                      <a:r>
                        <a:rPr lang="en-GB" sz="600" baseline="0" dirty="0"/>
                        <a:t> 2014</a:t>
                      </a:r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AOL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Convertro</a:t>
                      </a:r>
                      <a:r>
                        <a:rPr lang="en-GB" sz="600" dirty="0"/>
                        <a:t> (full)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$89m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March 2014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Comcast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FreeWheel</a:t>
                      </a:r>
                      <a:r>
                        <a:rPr lang="en-GB" sz="600" dirty="0"/>
                        <a:t> (full)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$320m</a:t>
                      </a:r>
                    </a:p>
                  </a:txBody>
                  <a:tcPr marL="51435" marR="51435" marT="25718" marB="25718">
                    <a:solidFill>
                      <a:srgbClr val="F7BF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February 2014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Facebook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Liverail</a:t>
                      </a:r>
                      <a:r>
                        <a:rPr lang="en-GB" sz="600" dirty="0"/>
                        <a:t> (full)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$382m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300">
                <a:tc>
                  <a:txBody>
                    <a:bodyPr/>
                    <a:lstStyle/>
                    <a:p>
                      <a:r>
                        <a:rPr lang="en-GB" sz="600" dirty="0"/>
                        <a:t>August</a:t>
                      </a:r>
                      <a:r>
                        <a:rPr lang="en-GB" sz="600" baseline="0" dirty="0"/>
                        <a:t> 2013</a:t>
                      </a:r>
                      <a:endParaRPr lang="en-GB" sz="600" dirty="0"/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AOL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 err="1"/>
                        <a:t>Adap.TV</a:t>
                      </a:r>
                      <a:r>
                        <a:rPr lang="en-GB" sz="600" dirty="0"/>
                        <a:t> (full)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dirty="0"/>
                        <a:t>$405m</a:t>
                      </a:r>
                    </a:p>
                  </a:txBody>
                  <a:tcPr marL="51435" marR="51435" marT="25718" marB="25718">
                    <a:solidFill>
                      <a:srgbClr val="BE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9425" y="4878559"/>
            <a:ext cx="4869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</a:t>
            </a:r>
            <a:r>
              <a:rPr lang="en-US" sz="1000" i="1" dirty="0" err="1"/>
              <a:t>Illustrativ</a:t>
            </a:r>
            <a:r>
              <a:rPr lang="en-US" sz="1000" i="1" dirty="0"/>
              <a:t>. </a:t>
            </a:r>
            <a:r>
              <a:rPr lang="en-US" sz="1000" i="1" dirty="0" err="1"/>
              <a:t>Nicht</a:t>
            </a:r>
            <a:r>
              <a:rPr lang="en-US" sz="1000" i="1" dirty="0"/>
              <a:t> </a:t>
            </a:r>
            <a:r>
              <a:rPr lang="en-US" sz="1000" i="1" dirty="0" err="1"/>
              <a:t>vollständig</a:t>
            </a:r>
            <a:r>
              <a:rPr lang="en-US" sz="10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755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720760"/>
            <a:ext cx="8367823" cy="646331"/>
          </a:xfrm>
        </p:spPr>
        <p:txBody>
          <a:bodyPr/>
          <a:lstStyle/>
          <a:p>
            <a:r>
              <a:rPr lang="en-GB" dirty="0" err="1"/>
              <a:t>Datenstrategien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Akquisitionen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Erfolg</a:t>
            </a:r>
            <a:r>
              <a:rPr lang="en-GB" dirty="0"/>
              <a:t> </a:t>
            </a:r>
            <a:r>
              <a:rPr lang="en-GB" dirty="0" err="1"/>
              <a:t>führen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34843"/>
              </p:ext>
            </p:extLst>
          </p:nvPr>
        </p:nvGraphicFramePr>
        <p:xfrm>
          <a:off x="547577" y="938325"/>
          <a:ext cx="3896832" cy="391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621222"/>
              </p:ext>
            </p:extLst>
          </p:nvPr>
        </p:nvGraphicFramePr>
        <p:xfrm>
          <a:off x="4667692" y="1043925"/>
          <a:ext cx="3402420" cy="381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" y="597926"/>
            <a:ext cx="8272130" cy="400110"/>
          </a:xfrm>
        </p:spPr>
        <p:txBody>
          <a:bodyPr/>
          <a:lstStyle/>
          <a:p>
            <a:r>
              <a:rPr lang="en-US" sz="2000" dirty="0" err="1"/>
              <a:t>Vermarkter-Koalitionen</a:t>
            </a:r>
            <a:r>
              <a:rPr lang="en-US" sz="2000" dirty="0"/>
              <a:t>: </a:t>
            </a:r>
            <a:r>
              <a:rPr lang="en-US" sz="2000" dirty="0" err="1"/>
              <a:t>Zusammenarbeit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‘Frenemies’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96610"/>
              </p:ext>
            </p:extLst>
          </p:nvPr>
        </p:nvGraphicFramePr>
        <p:xfrm>
          <a:off x="627320" y="1198091"/>
          <a:ext cx="8059479" cy="3716979"/>
        </p:xfrm>
        <a:graphic>
          <a:graphicData uri="http://schemas.openxmlformats.org/drawingml/2006/table">
            <a:tbl>
              <a:tblPr firstRow="1" bandRow="1"/>
              <a:tblGrid>
                <a:gridCol w="35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4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Modell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Beispiel</a:t>
                      </a:r>
                      <a:endPara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12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Teilnehmer</a:t>
                      </a: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-Modell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923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Eigentümer</a:t>
                      </a: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-Modell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516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Internationales</a:t>
                      </a:r>
                      <a:r>
                        <a:rPr 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Modell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 descr="Aunia_Logo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476" y="1566294"/>
            <a:ext cx="1686059" cy="500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07" y="2066893"/>
            <a:ext cx="1229346" cy="504224"/>
          </a:xfrm>
          <a:prstGeom prst="rect">
            <a:avLst/>
          </a:prstGeom>
        </p:spPr>
      </p:pic>
      <p:pic>
        <p:nvPicPr>
          <p:cNvPr id="23" name="Picture 22" descr="LOGO_LA-PLACE-MEDIA_CMJ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688" y="2804604"/>
            <a:ext cx="2125073" cy="277375"/>
          </a:xfrm>
          <a:prstGeom prst="rect">
            <a:avLst/>
          </a:prstGeom>
        </p:spPr>
      </p:pic>
      <p:pic>
        <p:nvPicPr>
          <p:cNvPr id="24" name="Picture 23" descr="audience-square1-300x12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220" y="2836988"/>
            <a:ext cx="1175743" cy="47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851" y="4020726"/>
            <a:ext cx="810091" cy="806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3475" y="4106618"/>
            <a:ext cx="1235285" cy="630783"/>
          </a:xfrm>
          <a:prstGeom prst="rect">
            <a:avLst/>
          </a:prstGeom>
        </p:spPr>
      </p:pic>
      <p:pic>
        <p:nvPicPr>
          <p:cNvPr id="17" name="Picture 16" descr="PAN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316" y="1915510"/>
            <a:ext cx="1558754" cy="5195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6769" y="3226270"/>
            <a:ext cx="876062" cy="656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07" y="3137721"/>
            <a:ext cx="783347" cy="77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30" y="1389413"/>
            <a:ext cx="1507251" cy="3331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9142" y="1469572"/>
            <a:ext cx="44977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“This is just the first inning. Maybe we are the first. We at the dawn of a new golden age.” </a:t>
            </a:r>
          </a:p>
          <a:p>
            <a:r>
              <a:rPr lang="en-US" sz="1350" b="1" dirty="0"/>
              <a:t>Jeff Bezos </a:t>
            </a:r>
            <a:r>
              <a:rPr lang="mr-IN" sz="1350" b="1" dirty="0"/>
              <a:t>–</a:t>
            </a:r>
            <a:r>
              <a:rPr lang="en-US" sz="1350" b="1" dirty="0"/>
              <a:t> CEO, Amazon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9141" y="2358301"/>
            <a:ext cx="4497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“I believe advances in AI will help save lives.” </a:t>
            </a:r>
            <a:r>
              <a:rPr lang="en-US" sz="1350" b="1" dirty="0"/>
              <a:t>Mark Zuckerberg </a:t>
            </a:r>
            <a:r>
              <a:rPr lang="mr-IN" sz="1350" b="1" dirty="0"/>
              <a:t>–</a:t>
            </a:r>
            <a:r>
              <a:rPr lang="en-US" sz="1350" b="1" dirty="0"/>
              <a:t> CEO, Facebook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9141" y="3149494"/>
            <a:ext cx="44977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“Long-term I believe we are moving in the computer industry from  mobile-first to an AI-first world.” </a:t>
            </a:r>
            <a:r>
              <a:rPr lang="en-US" sz="1350" b="1" dirty="0" err="1"/>
              <a:t>Sudar</a:t>
            </a:r>
            <a:r>
              <a:rPr lang="en-US" sz="1350" b="1" dirty="0"/>
              <a:t> </a:t>
            </a:r>
            <a:r>
              <a:rPr lang="en-US" sz="1350" b="1" dirty="0" err="1"/>
              <a:t>Pichai</a:t>
            </a:r>
            <a:r>
              <a:rPr lang="en-US" sz="1350" b="1" dirty="0"/>
              <a:t> </a:t>
            </a:r>
            <a:r>
              <a:rPr lang="mr-IN" sz="1350" b="1" dirty="0"/>
              <a:t>–</a:t>
            </a:r>
            <a:r>
              <a:rPr lang="en-US" sz="1350" b="1" dirty="0"/>
              <a:t> CEO, Google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9141" y="4175152"/>
            <a:ext cx="44977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“Artificial Intelligence will be at the core of the future development of Baidu.” </a:t>
            </a:r>
            <a:r>
              <a:rPr lang="en-US" sz="1350" b="1" dirty="0"/>
              <a:t>Robin Li </a:t>
            </a:r>
            <a:r>
              <a:rPr lang="mr-IN" sz="1350" b="1" dirty="0"/>
              <a:t>–</a:t>
            </a:r>
            <a:r>
              <a:rPr lang="en-US" sz="1350" b="1" dirty="0"/>
              <a:t> CEO, Baidu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17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9730" y="597926"/>
            <a:ext cx="8272130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Post-Programmatic: AI </a:t>
            </a:r>
            <a:r>
              <a:rPr lang="en-US" sz="2000" dirty="0" err="1"/>
              <a:t>dominiert</a:t>
            </a:r>
            <a:r>
              <a:rPr lang="en-US" sz="2000" dirty="0"/>
              <a:t> </a:t>
            </a:r>
            <a:r>
              <a:rPr lang="en-US" sz="2000" dirty="0" err="1"/>
              <a:t>Marketingzukunft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8307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79399" y="2878540"/>
            <a:ext cx="3087272" cy="425618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ounded Rectangle 51"/>
          <p:cNvSpPr/>
          <p:nvPr/>
        </p:nvSpPr>
        <p:spPr>
          <a:xfrm>
            <a:off x="2679495" y="1275960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ounded Rectangle 50"/>
          <p:cNvSpPr/>
          <p:nvPr/>
        </p:nvSpPr>
        <p:spPr>
          <a:xfrm>
            <a:off x="1391355" y="2519788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ounded Rectangle 49"/>
          <p:cNvSpPr/>
          <p:nvPr/>
        </p:nvSpPr>
        <p:spPr>
          <a:xfrm>
            <a:off x="5424728" y="1235923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ounded Rectangle 47"/>
          <p:cNvSpPr/>
          <p:nvPr/>
        </p:nvSpPr>
        <p:spPr>
          <a:xfrm>
            <a:off x="3927037" y="3780831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ounded Rectangle 46"/>
          <p:cNvSpPr/>
          <p:nvPr/>
        </p:nvSpPr>
        <p:spPr>
          <a:xfrm>
            <a:off x="5220884" y="3741397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ounded Rectangle 39"/>
          <p:cNvSpPr/>
          <p:nvPr/>
        </p:nvSpPr>
        <p:spPr>
          <a:xfrm>
            <a:off x="1367230" y="3780831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ounded Rectangle 6"/>
          <p:cNvSpPr/>
          <p:nvPr/>
        </p:nvSpPr>
        <p:spPr>
          <a:xfrm>
            <a:off x="1391355" y="1275961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18</a:t>
            </a:fld>
            <a:endParaRPr lang="en-US"/>
          </a:p>
        </p:txBody>
      </p:sp>
      <p:pic>
        <p:nvPicPr>
          <p:cNvPr id="2051" name="Picture 3" descr="P:\Dk_cologne_expenses\singt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027" y="1601656"/>
            <a:ext cx="476813" cy="2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Dk_cologne_expenses\at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191" y="1540066"/>
            <a:ext cx="463268" cy="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:\Dk_cologne_expenses\spotif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322" y="1966203"/>
            <a:ext cx="877253" cy="3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:\Dk_cologne_expenses\eb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500" y="1391353"/>
            <a:ext cx="865069" cy="3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:\Dk_cologne_expenses\amazon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586" y="1865659"/>
            <a:ext cx="857276" cy="3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:\Dk_cologne_expenses\goo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455" y="1745901"/>
            <a:ext cx="758984" cy="2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:\Dk_cologne_expenses\facebook_2015_logo_detai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981" y="1432062"/>
            <a:ext cx="822720" cy="2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:\Dk_cologne_expenses\salesfor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225" y="4344517"/>
            <a:ext cx="606737" cy="2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:\Dk_cologne_expenses\adob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120" y="4586641"/>
            <a:ext cx="649376" cy="2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:\Dk_cologne_expenses\orcal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190" y="4092300"/>
            <a:ext cx="960834" cy="22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:\Dk_cologne_expenses\ip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550" y="2799981"/>
            <a:ext cx="402451" cy="2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P:\Dk_cologne_expenses\mediamath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014" y="4063229"/>
            <a:ext cx="588426" cy="3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:\Dk_cologne_expenses\rub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768" y="4633228"/>
            <a:ext cx="668811" cy="2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:\Dk_cologne_expenses\appnexu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567" y="4427725"/>
            <a:ext cx="890505" cy="20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P:\Dk_cologne_expenses\accentur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852" y="4316088"/>
            <a:ext cx="733481" cy="4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P:\Dk_cologne_expenses\pw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480" y="3898594"/>
            <a:ext cx="603719" cy="1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P:\Dk_cologne_expenses\publicis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359" y="3214967"/>
            <a:ext cx="615646" cy="2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P:\Dk_cologne_expenses\dentsu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383" y="3495122"/>
            <a:ext cx="606167" cy="12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P:\Dk_cologne_expenses\wpp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436" y="3068315"/>
            <a:ext cx="475475" cy="1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P:\Dk_cologne_expenses\disne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996" y="1504463"/>
            <a:ext cx="464207" cy="1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P:\Dk_cologne_expenses\pro7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518" y="1719922"/>
            <a:ext cx="935220" cy="2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P:\Dk_cologne_expenses\rtl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268" y="2035981"/>
            <a:ext cx="437661" cy="2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P:\Dk_cologne_expenses\telstra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19" y="1886840"/>
            <a:ext cx="574417" cy="3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P:\Dk_cologne_expenses\verizon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729" y="1405849"/>
            <a:ext cx="750910" cy="1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2683971" y="3780829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3" name="Picture 20" descr="P:\Dk_cologne_expenses\experian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822" y="4349248"/>
            <a:ext cx="884562" cy="3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P:\Dk_cologne_expenses\polk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435" y="4675502"/>
            <a:ext cx="521894" cy="1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9" descr="P:\Dk_cologne_expenses\axciom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149" y="4162672"/>
            <a:ext cx="684054" cy="1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1" descr="P:\Dk_cologne_expenses\neustar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149" y="3994240"/>
            <a:ext cx="724740" cy="1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P:\Dk_cologne_expenses\deloitte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625" y="4136201"/>
            <a:ext cx="739023" cy="3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:\Dk_cologne_expenses\ibm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853" y="4608076"/>
            <a:ext cx="509482" cy="2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:\Dk_cologne_expenses\comcast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179" y="2087339"/>
            <a:ext cx="533059" cy="1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6683701" y="1235524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7" descr="P:\Dk_cologne_expenses\eb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915" y="1441153"/>
            <a:ext cx="727791" cy="2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P:\Dk_cologne_expenses\amazon_log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535" y="1907100"/>
            <a:ext cx="732552" cy="2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3999731" y="1235526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083" name="Picture 35" descr="P:\Dk_cologne_expenses\AOL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120" y="1547681"/>
            <a:ext cx="586943" cy="2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P:\Dk_cologne_expenses\yaho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098" y="1893530"/>
            <a:ext cx="818768" cy="3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6254" y="1292769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Online Platforms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36762" y="1292770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‘Big Media’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24459" y="1238116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Online Portals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42122" y="1247397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 err="1"/>
              <a:t>Telcos</a:t>
            </a:r>
            <a:endParaRPr lang="en-GB" sz="75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612599" y="1256487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E-commerce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69147" y="3741397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Prof Services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31936" y="3819649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CRM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71247" y="3787085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Data Vendors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296254" y="3819648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Pure-play ad tech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272129" y="2552212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Agency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9459" y="2941358"/>
            <a:ext cx="2900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Daten-Aktivierung</a:t>
            </a:r>
            <a:endParaRPr lang="en-GB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6" name="Title 1"/>
          <p:cNvSpPr>
            <a:spLocks noGrp="1"/>
          </p:cNvSpPr>
          <p:nvPr>
            <p:ph type="title"/>
          </p:nvPr>
        </p:nvSpPr>
        <p:spPr>
          <a:xfrm>
            <a:off x="499730" y="720759"/>
            <a:ext cx="8346558" cy="400110"/>
          </a:xfrm>
        </p:spPr>
        <p:txBody>
          <a:bodyPr/>
          <a:lstStyle/>
          <a:p>
            <a:r>
              <a:rPr lang="en-US" sz="2000" dirty="0"/>
              <a:t>Programmatic </a:t>
            </a:r>
            <a:r>
              <a:rPr lang="en-US" sz="2000" dirty="0" err="1"/>
              <a:t>ebnet</a:t>
            </a:r>
            <a:r>
              <a:rPr lang="en-US" sz="2000" dirty="0"/>
              <a:t> </a:t>
            </a:r>
            <a:r>
              <a:rPr lang="en-US" sz="2000" dirty="0" err="1"/>
              <a:t>Weg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neue</a:t>
            </a:r>
            <a:r>
              <a:rPr lang="en-US" sz="2000" dirty="0"/>
              <a:t> </a:t>
            </a:r>
            <a:r>
              <a:rPr lang="en-US" sz="2000" dirty="0" err="1"/>
              <a:t>Konstellationen</a:t>
            </a:r>
            <a:r>
              <a:rPr lang="en-US" sz="2000" dirty="0"/>
              <a:t> von </a:t>
            </a:r>
            <a:r>
              <a:rPr lang="en-US" sz="2000" dirty="0" err="1"/>
              <a:t>Playern</a:t>
            </a:r>
            <a:r>
              <a:rPr lang="en-US" sz="2000" dirty="0"/>
              <a:t> 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630705" y="3778572"/>
            <a:ext cx="1190581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TextBox 80"/>
          <p:cNvSpPr txBox="1"/>
          <p:nvPr/>
        </p:nvSpPr>
        <p:spPr>
          <a:xfrm>
            <a:off x="6631375" y="3761761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AI-driven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726" y="4034790"/>
            <a:ext cx="473626" cy="47362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56413" y="3996189"/>
            <a:ext cx="564291" cy="557879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6683701" y="2530744"/>
            <a:ext cx="1106225" cy="1131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3" name="Picture 37" descr="P:\Dk_cologne_expenses\nike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479" y="3199361"/>
            <a:ext cx="544089" cy="5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8" descr="P:\Dk_cologne_expenses\kelloggs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554" y="3117795"/>
            <a:ext cx="533400" cy="1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9" descr="P:\Dk_cologne_expenses\mondolez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530" y="2800217"/>
            <a:ext cx="878177" cy="2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561139" y="2569410"/>
            <a:ext cx="12964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b="1" dirty="0"/>
              <a:t>Advertisers</a:t>
            </a:r>
          </a:p>
        </p:txBody>
      </p:sp>
      <p:pic>
        <p:nvPicPr>
          <p:cNvPr id="90" name="Picture 9" descr="P:\Dk_cologne_expenses\goo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586" y="4570878"/>
            <a:ext cx="758984" cy="25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47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Programmatic Advertising </a:t>
            </a:r>
            <a:r>
              <a:rPr lang="en-US" sz="1400" dirty="0" err="1"/>
              <a:t>ist</a:t>
            </a:r>
            <a:r>
              <a:rPr lang="en-US" sz="1400" dirty="0"/>
              <a:t> </a:t>
            </a:r>
            <a:r>
              <a:rPr lang="en-US" sz="1400" dirty="0" err="1"/>
              <a:t>nicht</a:t>
            </a:r>
            <a:r>
              <a:rPr lang="en-US" sz="1400" dirty="0"/>
              <a:t> </a:t>
            </a:r>
            <a:r>
              <a:rPr lang="en-US" sz="1400" dirty="0" err="1"/>
              <a:t>monolithisch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</a:t>
            </a:r>
            <a:r>
              <a:rPr lang="en-US" sz="1400" dirty="0" err="1"/>
              <a:t>Matrixdefinition</a:t>
            </a:r>
            <a:r>
              <a:rPr lang="en-US" sz="1400" dirty="0"/>
              <a:t> </a:t>
            </a:r>
            <a:r>
              <a:rPr lang="en-US" sz="1400" dirty="0" err="1"/>
              <a:t>erfasst</a:t>
            </a:r>
            <a:r>
              <a:rPr lang="en-US" sz="1400" dirty="0"/>
              <a:t> </a:t>
            </a:r>
            <a:r>
              <a:rPr lang="en-US" sz="1400" dirty="0" err="1"/>
              <a:t>Nuancen</a:t>
            </a:r>
            <a:endParaRPr lang="en-US" sz="1400" dirty="0"/>
          </a:p>
          <a:p>
            <a:r>
              <a:rPr lang="en-US" sz="1400" dirty="0"/>
              <a:t>In der </a:t>
            </a:r>
            <a:r>
              <a:rPr lang="en-US" sz="1400" dirty="0" err="1"/>
              <a:t>Onlinewerbung</a:t>
            </a:r>
            <a:r>
              <a:rPr lang="en-US" sz="1400" dirty="0"/>
              <a:t> </a:t>
            </a:r>
            <a:r>
              <a:rPr lang="en-US" sz="1400" dirty="0" err="1"/>
              <a:t>ist</a:t>
            </a:r>
            <a:r>
              <a:rPr lang="en-US" sz="1400" dirty="0"/>
              <a:t> Programmatic der </a:t>
            </a:r>
            <a:r>
              <a:rPr lang="en-US" sz="1400" dirty="0" err="1"/>
              <a:t>neue</a:t>
            </a:r>
            <a:r>
              <a:rPr lang="en-US" sz="1400" dirty="0"/>
              <a:t> Standard </a:t>
            </a:r>
            <a:r>
              <a:rPr lang="mr-IN" sz="1400" dirty="0"/>
              <a:t>–</a:t>
            </a:r>
            <a:r>
              <a:rPr lang="en-US" sz="1400" dirty="0"/>
              <a:t> </a:t>
            </a:r>
            <a:r>
              <a:rPr lang="en-US" sz="1400" dirty="0" err="1"/>
              <a:t>erhält</a:t>
            </a:r>
            <a:r>
              <a:rPr lang="en-US" sz="1400" dirty="0"/>
              <a:t> </a:t>
            </a:r>
            <a:r>
              <a:rPr lang="en-US" sz="1400" dirty="0" err="1"/>
              <a:t>jedoch</a:t>
            </a:r>
            <a:r>
              <a:rPr lang="en-US" sz="1400" dirty="0"/>
              <a:t> </a:t>
            </a:r>
            <a:r>
              <a:rPr lang="en-US" sz="1400" dirty="0" err="1"/>
              <a:t>rapide</a:t>
            </a:r>
            <a:r>
              <a:rPr lang="en-US" sz="1400" dirty="0"/>
              <a:t> </a:t>
            </a:r>
            <a:r>
              <a:rPr lang="en-US" sz="1400" dirty="0" err="1"/>
              <a:t>Einzug</a:t>
            </a:r>
            <a:r>
              <a:rPr lang="en-US" sz="1400" dirty="0"/>
              <a:t> in </a:t>
            </a:r>
            <a:r>
              <a:rPr lang="en-US" sz="1400" dirty="0" err="1"/>
              <a:t>andere</a:t>
            </a:r>
            <a:r>
              <a:rPr lang="en-US" sz="1400" dirty="0"/>
              <a:t> </a:t>
            </a:r>
            <a:r>
              <a:rPr lang="en-US" sz="1400" dirty="0" err="1"/>
              <a:t>Mediengattungen</a:t>
            </a:r>
            <a:endParaRPr lang="en-US" sz="1400" dirty="0"/>
          </a:p>
          <a:p>
            <a:r>
              <a:rPr lang="en-US" sz="1400" dirty="0"/>
              <a:t>Wert der </a:t>
            </a:r>
            <a:r>
              <a:rPr lang="en-US" sz="1400" dirty="0" err="1"/>
              <a:t>Werbung</a:t>
            </a:r>
            <a:r>
              <a:rPr lang="en-US" sz="1400" dirty="0"/>
              <a:t> </a:t>
            </a:r>
            <a:r>
              <a:rPr lang="en-US" sz="1400" dirty="0" err="1"/>
              <a:t>ist</a:t>
            </a:r>
            <a:r>
              <a:rPr lang="en-US" sz="1400" dirty="0"/>
              <a:t> </a:t>
            </a:r>
            <a:r>
              <a:rPr lang="en-US" sz="1400" dirty="0" err="1"/>
              <a:t>Funktion</a:t>
            </a:r>
            <a:r>
              <a:rPr lang="en-US" sz="1400" dirty="0"/>
              <a:t> von </a:t>
            </a:r>
            <a:r>
              <a:rPr lang="en-US" sz="1400" dirty="0" err="1"/>
              <a:t>Inventar</a:t>
            </a:r>
            <a:r>
              <a:rPr lang="en-US" sz="1400" dirty="0"/>
              <a:t>, </a:t>
            </a:r>
            <a:r>
              <a:rPr lang="en-US" sz="1400" dirty="0" err="1"/>
              <a:t>Daten</a:t>
            </a:r>
            <a:r>
              <a:rPr lang="en-US" sz="1400" dirty="0"/>
              <a:t> und Interpretation</a:t>
            </a:r>
          </a:p>
          <a:p>
            <a:r>
              <a:rPr lang="en-US" sz="1400" dirty="0" err="1"/>
              <a:t>Daten</a:t>
            </a:r>
            <a:r>
              <a:rPr lang="en-US" sz="1400" dirty="0"/>
              <a:t>, </a:t>
            </a:r>
            <a:r>
              <a:rPr lang="en-US" sz="1400" dirty="0" err="1"/>
              <a:t>Interpretationen</a:t>
            </a:r>
            <a:r>
              <a:rPr lang="en-US" sz="1400" dirty="0"/>
              <a:t>, </a:t>
            </a:r>
            <a:r>
              <a:rPr lang="en-US" sz="1400" dirty="0" err="1"/>
              <a:t>Reichweite</a:t>
            </a:r>
            <a:r>
              <a:rPr lang="en-US" sz="1400" dirty="0"/>
              <a:t> und </a:t>
            </a:r>
            <a:r>
              <a:rPr lang="en-US" sz="1400" dirty="0" err="1"/>
              <a:t>Technologie</a:t>
            </a:r>
            <a:r>
              <a:rPr lang="en-US" sz="1400" dirty="0"/>
              <a:t> </a:t>
            </a:r>
            <a:r>
              <a:rPr lang="en-US" sz="1400" dirty="0" err="1"/>
              <a:t>schaffen</a:t>
            </a:r>
            <a:r>
              <a:rPr lang="en-US" sz="1400" dirty="0"/>
              <a:t> </a:t>
            </a:r>
            <a:r>
              <a:rPr lang="en-US" sz="1400" dirty="0" err="1"/>
              <a:t>zwei</a:t>
            </a:r>
            <a:r>
              <a:rPr lang="en-US" sz="1400" dirty="0"/>
              <a:t> </a:t>
            </a:r>
            <a:r>
              <a:rPr lang="en-US" sz="1400" dirty="0" err="1"/>
              <a:t>Marktgeschwindigkeiten</a:t>
            </a:r>
            <a:endParaRPr lang="en-US" sz="1400" dirty="0"/>
          </a:p>
          <a:p>
            <a:r>
              <a:rPr lang="en-US" sz="1400" dirty="0" err="1"/>
              <a:t>Medienunternehmen</a:t>
            </a:r>
            <a:r>
              <a:rPr lang="en-US" sz="1400" dirty="0"/>
              <a:t> </a:t>
            </a:r>
            <a:r>
              <a:rPr lang="en-US" sz="1400" dirty="0" err="1"/>
              <a:t>setzen</a:t>
            </a:r>
            <a:r>
              <a:rPr lang="en-US" sz="1400" dirty="0"/>
              <a:t> auf </a:t>
            </a:r>
            <a:r>
              <a:rPr lang="en-US" sz="1400" dirty="0" err="1"/>
              <a:t>Akquisitionen</a:t>
            </a:r>
            <a:r>
              <a:rPr lang="en-US" sz="1400" dirty="0"/>
              <a:t>, </a:t>
            </a:r>
            <a:r>
              <a:rPr lang="en-US" sz="1400" dirty="0" err="1"/>
              <a:t>Datenstrategien</a:t>
            </a:r>
            <a:r>
              <a:rPr lang="en-US" sz="1400" dirty="0"/>
              <a:t> und </a:t>
            </a:r>
            <a:r>
              <a:rPr lang="en-US" sz="1400" dirty="0" err="1"/>
              <a:t>Partnerschaften</a:t>
            </a:r>
            <a:endParaRPr lang="en-US" sz="1400" dirty="0"/>
          </a:p>
          <a:p>
            <a:r>
              <a:rPr lang="en-US" sz="1400" dirty="0"/>
              <a:t>Programmatic </a:t>
            </a:r>
            <a:r>
              <a:rPr lang="en-US" sz="1400" dirty="0" err="1"/>
              <a:t>ist</a:t>
            </a:r>
            <a:r>
              <a:rPr lang="en-US" sz="1400" dirty="0"/>
              <a:t> </a:t>
            </a:r>
            <a:r>
              <a:rPr lang="en-US" sz="1400" dirty="0" err="1"/>
              <a:t>Wegbereiter</a:t>
            </a:r>
            <a:r>
              <a:rPr lang="en-US" sz="1400" dirty="0"/>
              <a:t> </a:t>
            </a:r>
            <a:r>
              <a:rPr lang="en-US" sz="1400" dirty="0" err="1"/>
              <a:t>für</a:t>
            </a:r>
            <a:r>
              <a:rPr lang="en-US" sz="1400" dirty="0"/>
              <a:t> </a:t>
            </a:r>
            <a:r>
              <a:rPr lang="en-US" sz="1400" dirty="0" err="1"/>
              <a:t>wesentlich</a:t>
            </a:r>
            <a:r>
              <a:rPr lang="en-US" sz="1400" dirty="0"/>
              <a:t> </a:t>
            </a:r>
            <a:r>
              <a:rPr lang="en-US" sz="1400" dirty="0" err="1"/>
              <a:t>tiefgreifendere</a:t>
            </a:r>
            <a:r>
              <a:rPr lang="en-US" sz="1400" dirty="0"/>
              <a:t> </a:t>
            </a:r>
            <a:r>
              <a:rPr lang="en-US" sz="1400" dirty="0" err="1"/>
              <a:t>Transformationen</a:t>
            </a:r>
            <a:r>
              <a:rPr lang="en-US" sz="1400" dirty="0"/>
              <a:t> von </a:t>
            </a:r>
            <a:r>
              <a:rPr lang="en-US" sz="1400" dirty="0" err="1"/>
              <a:t>MarTech</a:t>
            </a:r>
            <a:r>
              <a:rPr lang="en-US" sz="1400" dirty="0"/>
              <a:t> </a:t>
            </a:r>
            <a:r>
              <a:rPr lang="en-US" sz="1400" dirty="0" err="1"/>
              <a:t>bis</a:t>
            </a:r>
            <a:r>
              <a:rPr lang="en-US" sz="1400" dirty="0"/>
              <a:t> AI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Kernfragen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in 20 </a:t>
            </a:r>
            <a:r>
              <a:rPr lang="en-US" dirty="0" err="1"/>
              <a:t>Minuten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/>
              <a:t>Wie</a:t>
            </a:r>
            <a:r>
              <a:rPr lang="en-US" sz="1400" dirty="0"/>
              <a:t> </a:t>
            </a:r>
            <a:r>
              <a:rPr lang="en-US" sz="1400" dirty="0" err="1"/>
              <a:t>funktioniert</a:t>
            </a:r>
            <a:r>
              <a:rPr lang="en-US" sz="1400" dirty="0"/>
              <a:t> in den </a:t>
            </a:r>
            <a:r>
              <a:rPr lang="en-US" sz="1400" dirty="0" err="1"/>
              <a:t>Grundzügen</a:t>
            </a:r>
            <a:r>
              <a:rPr lang="en-US" sz="1400" dirty="0"/>
              <a:t> Programmatic Advertising? </a:t>
            </a:r>
          </a:p>
          <a:p>
            <a:r>
              <a:rPr lang="en-US" sz="1400" dirty="0" err="1"/>
              <a:t>Welche</a:t>
            </a:r>
            <a:r>
              <a:rPr lang="en-US" sz="1400" dirty="0"/>
              <a:t> </a:t>
            </a:r>
            <a:r>
              <a:rPr lang="en-US" sz="1400" dirty="0" err="1"/>
              <a:t>neuen</a:t>
            </a:r>
            <a:r>
              <a:rPr lang="en-US" sz="1400" dirty="0"/>
              <a:t> Player/</a:t>
            </a:r>
            <a:r>
              <a:rPr lang="en-US" sz="1400" dirty="0" err="1"/>
              <a:t>Aufgaben</a:t>
            </a:r>
            <a:r>
              <a:rPr lang="en-US" sz="1400" dirty="0"/>
              <a:t> </a:t>
            </a:r>
            <a:r>
              <a:rPr lang="en-US" sz="1400" dirty="0" err="1"/>
              <a:t>sind</a:t>
            </a:r>
            <a:r>
              <a:rPr lang="en-US" sz="1400" dirty="0"/>
              <a:t> </a:t>
            </a:r>
            <a:r>
              <a:rPr lang="en-US" sz="1400" dirty="0" err="1"/>
              <a:t>dafür</a:t>
            </a:r>
            <a:r>
              <a:rPr lang="en-US" sz="1400" dirty="0"/>
              <a:t> </a:t>
            </a:r>
            <a:r>
              <a:rPr lang="en-US" sz="1400" dirty="0" err="1"/>
              <a:t>erforderlich</a:t>
            </a:r>
            <a:r>
              <a:rPr lang="en-US" sz="1400" dirty="0"/>
              <a:t>? </a:t>
            </a:r>
          </a:p>
          <a:p>
            <a:r>
              <a:rPr lang="en-US" sz="1400" dirty="0" err="1"/>
              <a:t>Wie</a:t>
            </a:r>
            <a:r>
              <a:rPr lang="en-US" sz="1400" dirty="0"/>
              <a:t> </a:t>
            </a:r>
            <a:r>
              <a:rPr lang="en-US" sz="1400" dirty="0" err="1"/>
              <a:t>verändert</a:t>
            </a:r>
            <a:r>
              <a:rPr lang="en-US" sz="1400" dirty="0"/>
              <a:t> </a:t>
            </a:r>
            <a:r>
              <a:rPr lang="en-US" sz="1400" dirty="0" err="1"/>
              <a:t>sich</a:t>
            </a:r>
            <a:r>
              <a:rPr lang="en-US" sz="1400" dirty="0"/>
              <a:t> der Wert von </a:t>
            </a:r>
            <a:r>
              <a:rPr lang="en-US" sz="1400" dirty="0" err="1"/>
              <a:t>Werbeflächen</a:t>
            </a:r>
            <a:r>
              <a:rPr lang="en-US" sz="1400" dirty="0"/>
              <a:t> und </a:t>
            </a:r>
            <a:r>
              <a:rPr lang="en-US" sz="1400" dirty="0" err="1"/>
              <a:t>damit</a:t>
            </a:r>
            <a:r>
              <a:rPr lang="en-US" sz="1400" dirty="0"/>
              <a:t> </a:t>
            </a:r>
            <a:r>
              <a:rPr lang="en-US" sz="1400" dirty="0" err="1"/>
              <a:t>auch</a:t>
            </a:r>
            <a:r>
              <a:rPr lang="en-US" sz="1400" dirty="0"/>
              <a:t> der Wert von </a:t>
            </a:r>
            <a:r>
              <a:rPr lang="en-US" sz="1400" dirty="0" err="1"/>
              <a:t>Medien</a:t>
            </a:r>
            <a:r>
              <a:rPr lang="en-US" sz="1400" dirty="0"/>
              <a:t>?</a:t>
            </a:r>
          </a:p>
          <a:p>
            <a:r>
              <a:rPr lang="en-US" sz="1400" dirty="0" err="1"/>
              <a:t>Welche</a:t>
            </a:r>
            <a:r>
              <a:rPr lang="en-US" sz="1400" dirty="0"/>
              <a:t> </a:t>
            </a:r>
            <a:r>
              <a:rPr lang="en-US" sz="1400" dirty="0" err="1"/>
              <a:t>neuen</a:t>
            </a:r>
            <a:r>
              <a:rPr lang="en-US" sz="1400" dirty="0"/>
              <a:t> </a:t>
            </a:r>
            <a:r>
              <a:rPr lang="en-US" sz="1400" dirty="0" err="1"/>
              <a:t>Markt</a:t>
            </a:r>
            <a:r>
              <a:rPr lang="en-US" sz="1400" dirty="0"/>
              <a:t>- und </a:t>
            </a:r>
            <a:r>
              <a:rPr lang="en-US" sz="1400" dirty="0" err="1"/>
              <a:t>Machtgefüge</a:t>
            </a:r>
            <a:r>
              <a:rPr lang="en-US" sz="1400" dirty="0"/>
              <a:t> </a:t>
            </a:r>
            <a:r>
              <a:rPr lang="en-US" sz="1400" dirty="0" err="1"/>
              <a:t>entstehen</a:t>
            </a:r>
            <a:r>
              <a:rPr lang="en-US" sz="1400" dirty="0"/>
              <a:t>?</a:t>
            </a:r>
          </a:p>
          <a:p>
            <a:r>
              <a:rPr lang="en-US" sz="1400" dirty="0" err="1"/>
              <a:t>Wie</a:t>
            </a:r>
            <a:r>
              <a:rPr lang="en-US" sz="1400" dirty="0"/>
              <a:t> </a:t>
            </a:r>
            <a:r>
              <a:rPr lang="en-US" sz="1400" dirty="0" err="1"/>
              <a:t>sollten</a:t>
            </a:r>
            <a:r>
              <a:rPr lang="en-US" sz="1400" dirty="0"/>
              <a:t> </a:t>
            </a:r>
            <a:r>
              <a:rPr lang="en-US" sz="1400" dirty="0" err="1"/>
              <a:t>sich</a:t>
            </a:r>
            <a:r>
              <a:rPr lang="en-US" sz="1400" dirty="0"/>
              <a:t> </a:t>
            </a:r>
            <a:r>
              <a:rPr lang="en-US" sz="1400" dirty="0" err="1"/>
              <a:t>werbefinanzierte</a:t>
            </a:r>
            <a:r>
              <a:rPr lang="en-US" sz="1400" dirty="0"/>
              <a:t> </a:t>
            </a:r>
            <a:r>
              <a:rPr lang="en-US" sz="1400" dirty="0" err="1"/>
              <a:t>Medien</a:t>
            </a:r>
            <a:r>
              <a:rPr lang="en-US" sz="1400" dirty="0"/>
              <a:t> </a:t>
            </a:r>
            <a:r>
              <a:rPr lang="en-US" sz="1400" dirty="0" err="1"/>
              <a:t>darauf</a:t>
            </a:r>
            <a:r>
              <a:rPr lang="en-US" sz="1400" dirty="0"/>
              <a:t> </a:t>
            </a:r>
            <a:r>
              <a:rPr lang="en-US" sz="1400" dirty="0" err="1"/>
              <a:t>einstellen</a:t>
            </a:r>
            <a:r>
              <a:rPr lang="en-US" sz="1400" dirty="0"/>
              <a:t>?</a:t>
            </a:r>
          </a:p>
          <a:p>
            <a:r>
              <a:rPr lang="en-US" sz="1400" dirty="0" err="1"/>
              <a:t>Welche</a:t>
            </a:r>
            <a:r>
              <a:rPr lang="en-US" sz="1400" dirty="0"/>
              <a:t> </a:t>
            </a:r>
            <a:r>
              <a:rPr lang="en-US" sz="1400" dirty="0" err="1"/>
              <a:t>noch</a:t>
            </a:r>
            <a:r>
              <a:rPr lang="en-US" sz="1400" dirty="0"/>
              <a:t> </a:t>
            </a:r>
            <a:r>
              <a:rPr lang="en-US" sz="1400" dirty="0" err="1"/>
              <a:t>tiefgreifenderen</a:t>
            </a:r>
            <a:r>
              <a:rPr lang="en-US" sz="1400" dirty="0"/>
              <a:t> </a:t>
            </a:r>
            <a:r>
              <a:rPr lang="en-US" sz="1400" dirty="0" err="1"/>
              <a:t>Transformationen</a:t>
            </a:r>
            <a:r>
              <a:rPr lang="en-US" sz="1400" dirty="0"/>
              <a:t> </a:t>
            </a:r>
            <a:r>
              <a:rPr lang="en-US" sz="1400" dirty="0" err="1"/>
              <a:t>läutet</a:t>
            </a:r>
            <a:r>
              <a:rPr lang="en-US" sz="1400" dirty="0"/>
              <a:t> Programmatic Advertising </a:t>
            </a:r>
            <a:r>
              <a:rPr lang="en-US" sz="1400" dirty="0" err="1"/>
              <a:t>ein</a:t>
            </a:r>
            <a:r>
              <a:rPr lang="en-US" sz="1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Vielen</a:t>
            </a:r>
            <a:r>
              <a:rPr lang="en-US" dirty="0"/>
              <a:t> Dank!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15136-6E32-4D63-9AC1-31DC6A087D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669142"/>
            <a:ext cx="6075252" cy="461665"/>
          </a:xfrm>
        </p:spPr>
        <p:txBody>
          <a:bodyPr/>
          <a:lstStyle/>
          <a:p>
            <a:r>
              <a:rPr lang="en-US" sz="2400" dirty="0" err="1">
                <a:latin typeface="Verdana" charset="0"/>
                <a:ea typeface="Verdana" charset="0"/>
                <a:cs typeface="Verdana" charset="0"/>
              </a:rPr>
              <a:t>Sterblichkeit</a:t>
            </a: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 und </a:t>
            </a:r>
            <a:r>
              <a:rPr lang="en-US" sz="2400" dirty="0" err="1">
                <a:latin typeface="Verdana" charset="0"/>
                <a:ea typeface="Verdana" charset="0"/>
                <a:cs typeface="Verdana" charset="0"/>
              </a:rPr>
              <a:t>Normalverteilung</a:t>
            </a:r>
            <a:endParaRPr lang="en-US" sz="24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" name="Picture 3" descr="L00433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42" y="1172394"/>
            <a:ext cx="2675148" cy="3564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76" y="4778829"/>
            <a:ext cx="8057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i="1" dirty="0" err="1"/>
              <a:t>Wellcome</a:t>
            </a:r>
            <a:r>
              <a:rPr lang="en-US" sz="800" i="1" dirty="0"/>
              <a:t> Library, London. Bills of Mortality form August 15 - 22, 1665. High death rate from plague. 1665. Under CC BY.40</a:t>
            </a:r>
          </a:p>
        </p:txBody>
      </p:sp>
      <p:pic>
        <p:nvPicPr>
          <p:cNvPr id="6" name="Picture 5" descr="Normal_Distribution_NI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29" y="1525726"/>
            <a:ext cx="4020512" cy="28581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6" y="720758"/>
            <a:ext cx="7814930" cy="707886"/>
          </a:xfrm>
        </p:spPr>
        <p:txBody>
          <a:bodyPr/>
          <a:lstStyle/>
          <a:p>
            <a:r>
              <a:rPr lang="en-US" sz="2000" dirty="0"/>
              <a:t>Von </a:t>
            </a:r>
            <a:r>
              <a:rPr lang="en-US" sz="2000" dirty="0" err="1"/>
              <a:t>Durchschnitten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Menschen, </a:t>
            </a:r>
            <a:r>
              <a:rPr lang="en-US" sz="2000" dirty="0" err="1"/>
              <a:t>vom</a:t>
            </a:r>
            <a:r>
              <a:rPr lang="en-US" sz="2000" dirty="0"/>
              <a:t> Marketing der </a:t>
            </a:r>
            <a:r>
              <a:rPr lang="en-US" sz="2000" dirty="0" err="1"/>
              <a:t>Gleichheit</a:t>
            </a:r>
            <a:r>
              <a:rPr lang="en-US" sz="2000" dirty="0"/>
              <a:t> </a:t>
            </a:r>
            <a:r>
              <a:rPr lang="en-US" sz="2000" dirty="0" err="1"/>
              <a:t>zum</a:t>
            </a:r>
            <a:r>
              <a:rPr lang="en-US" sz="2000" dirty="0"/>
              <a:t> Marketing der </a:t>
            </a:r>
            <a:r>
              <a:rPr lang="en-US" sz="2000" dirty="0" err="1"/>
              <a:t>Unterschiede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02858" y="4915473"/>
            <a:ext cx="1600200" cy="115416"/>
          </a:xfrm>
          <a:prstGeom prst="rect">
            <a:avLst/>
          </a:prstGeom>
        </p:spPr>
        <p:txBody>
          <a:bodyPr/>
          <a:lstStyle/>
          <a:p>
            <a:fld id="{24C46141-E31C-41A4-BE53-0A6DFD9041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4" y="1437303"/>
            <a:ext cx="4872732" cy="32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935" y="4834678"/>
            <a:ext cx="712824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Photo source: Daniel Ramirez, </a:t>
            </a:r>
            <a:r>
              <a:rPr lang="en-US" sz="900" i="1" dirty="0">
                <a:hlinkClick r:id="rId3"/>
              </a:rPr>
              <a:t>http://bit.ly/2j15lZh</a:t>
            </a:r>
            <a:r>
              <a:rPr lang="en-US" sz="900" i="1" dirty="0"/>
              <a:t> (CC BY 2.0)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1970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16" y="720760"/>
            <a:ext cx="8299010" cy="769441"/>
          </a:xfrm>
        </p:spPr>
        <p:txBody>
          <a:bodyPr/>
          <a:lstStyle/>
          <a:p>
            <a:r>
              <a:rPr lang="en-US" sz="2200" dirty="0" err="1"/>
              <a:t>Daten</a:t>
            </a:r>
            <a:r>
              <a:rPr lang="en-US" sz="2200" dirty="0"/>
              <a:t> &amp; </a:t>
            </a:r>
            <a:r>
              <a:rPr lang="en-US" sz="2200" dirty="0" err="1"/>
              <a:t>Technologie</a:t>
            </a:r>
            <a:r>
              <a:rPr lang="en-US" sz="2200" dirty="0"/>
              <a:t> </a:t>
            </a:r>
            <a:r>
              <a:rPr lang="en-US" sz="2200" dirty="0" err="1"/>
              <a:t>übersetzen</a:t>
            </a:r>
            <a:r>
              <a:rPr lang="en-US" sz="2200" dirty="0"/>
              <a:t> </a:t>
            </a:r>
            <a:r>
              <a:rPr lang="en-US" sz="2200" dirty="0" err="1"/>
              <a:t>Imperativ</a:t>
            </a:r>
            <a:r>
              <a:rPr lang="en-US" sz="2200" dirty="0"/>
              <a:t> des </a:t>
            </a:r>
            <a:r>
              <a:rPr lang="en-US" sz="2200" dirty="0" err="1"/>
              <a:t>Unterschieds</a:t>
            </a:r>
            <a:r>
              <a:rPr lang="en-US" sz="2200" dirty="0"/>
              <a:t> in die </a:t>
            </a:r>
            <a:r>
              <a:rPr lang="en-US" sz="2200" dirty="0" err="1"/>
              <a:t>Werbepraxis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02858" y="4915473"/>
            <a:ext cx="1600200" cy="115416"/>
          </a:xfrm>
          <a:prstGeom prst="rect">
            <a:avLst/>
          </a:prstGeom>
        </p:spPr>
        <p:txBody>
          <a:bodyPr/>
          <a:lstStyle/>
          <a:p>
            <a:fld id="{24C46141-E31C-41A4-BE53-0A6DFD9041A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97697" y="2770264"/>
            <a:ext cx="1516310" cy="151631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1149367" y="3068595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1527920" y="3164020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0" name="Smiley Face 9"/>
          <p:cNvSpPr/>
          <p:nvPr/>
        </p:nvSpPr>
        <p:spPr bwMode="auto">
          <a:xfrm>
            <a:off x="1126298" y="3467071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1" name="Smiley Face 10"/>
          <p:cNvSpPr/>
          <p:nvPr/>
        </p:nvSpPr>
        <p:spPr bwMode="auto">
          <a:xfrm>
            <a:off x="1423058" y="3606538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2" name="Smiley Face 11"/>
          <p:cNvSpPr/>
          <p:nvPr/>
        </p:nvSpPr>
        <p:spPr bwMode="auto">
          <a:xfrm>
            <a:off x="1826778" y="3387376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1626491" y="3910639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4" name="Smiley Face 13"/>
          <p:cNvSpPr/>
          <p:nvPr/>
        </p:nvSpPr>
        <p:spPr bwMode="auto">
          <a:xfrm>
            <a:off x="2055378" y="3741811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5" name="Smiley Face 14"/>
          <p:cNvSpPr/>
          <p:nvPr/>
        </p:nvSpPr>
        <p:spPr bwMode="auto">
          <a:xfrm>
            <a:off x="1993509" y="3119977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1199701" y="3811021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1760714" y="3686233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8" name="Smiley Face 17"/>
          <p:cNvSpPr/>
          <p:nvPr/>
        </p:nvSpPr>
        <p:spPr bwMode="auto">
          <a:xfrm>
            <a:off x="1409426" y="2919690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19" name="Smiley Face 18"/>
          <p:cNvSpPr/>
          <p:nvPr/>
        </p:nvSpPr>
        <p:spPr bwMode="auto">
          <a:xfrm>
            <a:off x="2152900" y="3405202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20" name="Smiley Face 19"/>
          <p:cNvSpPr/>
          <p:nvPr/>
        </p:nvSpPr>
        <p:spPr bwMode="auto">
          <a:xfrm>
            <a:off x="1342313" y="3349624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21" name="Smiley Face 20"/>
          <p:cNvSpPr/>
          <p:nvPr/>
        </p:nvSpPr>
        <p:spPr bwMode="auto">
          <a:xfrm>
            <a:off x="1727159" y="2929128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93" y="2638106"/>
            <a:ext cx="771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900" dirty="0">
                <a:solidFill>
                  <a:srgbClr val="FFFFFF"/>
                </a:solidFill>
                <a:ea typeface="ＭＳ Ｐゴシック" pitchFamily="4" charset="-128"/>
              </a:rPr>
              <a:t>CPM = </a:t>
            </a:r>
          </a:p>
        </p:txBody>
      </p:sp>
      <p:grpSp>
        <p:nvGrpSpPr>
          <p:cNvPr id="24" name="Group 119"/>
          <p:cNvGrpSpPr/>
          <p:nvPr/>
        </p:nvGrpSpPr>
        <p:grpSpPr>
          <a:xfrm>
            <a:off x="6598966" y="2730309"/>
            <a:ext cx="1557206" cy="1516310"/>
            <a:chOff x="1946246" y="4026716"/>
            <a:chExt cx="2076275" cy="2021747"/>
          </a:xfrm>
        </p:grpSpPr>
        <p:sp>
          <p:nvSpPr>
            <p:cNvPr id="25" name="Oval 24"/>
            <p:cNvSpPr/>
            <p:nvPr/>
          </p:nvSpPr>
          <p:spPr bwMode="auto">
            <a:xfrm>
              <a:off x="1946246" y="4026716"/>
              <a:ext cx="2021747" cy="2021747"/>
            </a:xfrm>
            <a:prstGeom prst="ellips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1350">
                <a:solidFill>
                  <a:srgbClr val="000000"/>
                </a:solidFill>
                <a:latin typeface="Arial" charset="0"/>
                <a:ea typeface="ＭＳ Ｐゴシック" pitchFamily="4" charset="-128"/>
              </a:endParaRPr>
            </a:p>
          </p:txBody>
        </p:sp>
        <p:sp>
          <p:nvSpPr>
            <p:cNvPr id="32" name="Oval Callout 31"/>
            <p:cNvSpPr/>
            <p:nvPr/>
          </p:nvSpPr>
          <p:spPr bwMode="auto">
            <a:xfrm>
              <a:off x="2692866" y="4211274"/>
              <a:ext cx="302003" cy="218114"/>
            </a:xfrm>
            <a:prstGeom prst="wedgeEllipseCallou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1350">
                <a:solidFill>
                  <a:srgbClr val="000000"/>
                </a:solidFill>
                <a:latin typeface="Arial" charset="0"/>
                <a:ea typeface="ＭＳ Ｐゴシック" pitchFamily="4" charset="-128"/>
              </a:endParaRPr>
            </a:p>
          </p:txBody>
        </p:sp>
        <p:sp>
          <p:nvSpPr>
            <p:cNvPr id="33" name="Oval Callout 32"/>
            <p:cNvSpPr/>
            <p:nvPr/>
          </p:nvSpPr>
          <p:spPr bwMode="auto">
            <a:xfrm>
              <a:off x="2241258" y="5009626"/>
              <a:ext cx="302003" cy="218114"/>
            </a:xfrm>
            <a:prstGeom prst="wedgeEllipseCallou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1350">
                <a:solidFill>
                  <a:srgbClr val="000000"/>
                </a:solidFill>
                <a:latin typeface="Arial" charset="0"/>
                <a:ea typeface="ＭＳ Ｐゴシック" pitchFamily="4" charset="-128"/>
              </a:endParaRPr>
            </a:p>
          </p:txBody>
        </p:sp>
        <p:sp>
          <p:nvSpPr>
            <p:cNvPr id="34" name="Oval Callout 33"/>
            <p:cNvSpPr/>
            <p:nvPr/>
          </p:nvSpPr>
          <p:spPr bwMode="auto">
            <a:xfrm>
              <a:off x="3081556" y="5187193"/>
              <a:ext cx="302003" cy="218114"/>
            </a:xfrm>
            <a:prstGeom prst="wedgeEllipseCallou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1350">
                <a:solidFill>
                  <a:srgbClr val="000000"/>
                </a:solidFill>
                <a:latin typeface="Arial" charset="0"/>
                <a:ea typeface="ＭＳ Ｐゴシック" pitchFamily="4" charset="-128"/>
              </a:endParaRPr>
            </a:p>
          </p:txBody>
        </p:sp>
        <p:sp>
          <p:nvSpPr>
            <p:cNvPr id="35" name="Oval Callout 34"/>
            <p:cNvSpPr/>
            <p:nvPr/>
          </p:nvSpPr>
          <p:spPr bwMode="auto">
            <a:xfrm>
              <a:off x="2789340" y="4853031"/>
              <a:ext cx="302003" cy="218114"/>
            </a:xfrm>
            <a:prstGeom prst="wedgeEllipseCallou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1350">
                <a:solidFill>
                  <a:srgbClr val="000000"/>
                </a:solidFill>
                <a:latin typeface="Arial" charset="0"/>
                <a:ea typeface="ＭＳ Ｐゴシック" pitchFamily="4" charset="-128"/>
              </a:endParaRPr>
            </a:p>
          </p:txBody>
        </p:sp>
        <p:sp>
          <p:nvSpPr>
            <p:cNvPr id="36" name="Oval Callout 35"/>
            <p:cNvSpPr/>
            <p:nvPr/>
          </p:nvSpPr>
          <p:spPr bwMode="auto">
            <a:xfrm>
              <a:off x="3587692" y="4837652"/>
              <a:ext cx="302003" cy="218114"/>
            </a:xfrm>
            <a:prstGeom prst="wedgeEllipseCallou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1350">
                <a:solidFill>
                  <a:srgbClr val="000000"/>
                </a:solidFill>
                <a:latin typeface="Arial" charset="0"/>
                <a:ea typeface="ＭＳ Ｐゴシック" pitchFamily="4" charset="-128"/>
              </a:endParaRPr>
            </a:p>
          </p:txBody>
        </p:sp>
        <p:sp>
          <p:nvSpPr>
            <p:cNvPr id="37" name="Oval Callout 36"/>
            <p:cNvSpPr/>
            <p:nvPr/>
          </p:nvSpPr>
          <p:spPr bwMode="auto">
            <a:xfrm>
              <a:off x="3319245" y="4309145"/>
              <a:ext cx="302003" cy="218114"/>
            </a:xfrm>
            <a:prstGeom prst="wedgeEllipseCallou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sz="1350">
                <a:solidFill>
                  <a:srgbClr val="000000"/>
                </a:solidFill>
                <a:latin typeface="Arial" charset="0"/>
                <a:ea typeface="ＭＳ Ｐゴシック" pitchFamily="4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43931" y="4204283"/>
              <a:ext cx="478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GB" sz="600" dirty="0">
                  <a:solidFill>
                    <a:srgbClr val="FFFFFF"/>
                  </a:solidFill>
                  <a:ea typeface="ＭＳ Ｐゴシック" pitchFamily="4" charset="-128"/>
                </a:rPr>
                <a:t>€2.4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74502" y="4306349"/>
              <a:ext cx="478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GB" sz="600" dirty="0">
                  <a:solidFill>
                    <a:srgbClr val="FFFFFF"/>
                  </a:solidFill>
                  <a:ea typeface="ＭＳ Ｐゴシック" pitchFamily="4" charset="-128"/>
                </a:rPr>
                <a:t>€0.6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44348" y="4844641"/>
              <a:ext cx="478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GB" sz="600" dirty="0">
                  <a:solidFill>
                    <a:srgbClr val="FFFFFF"/>
                  </a:solidFill>
                  <a:ea typeface="ＭＳ Ｐゴシック" pitchFamily="4" charset="-128"/>
                </a:rPr>
                <a:t>€1.2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25629" y="5181599"/>
              <a:ext cx="478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GB" sz="600" dirty="0">
                  <a:solidFill>
                    <a:srgbClr val="FFFFFF"/>
                  </a:solidFill>
                  <a:ea typeface="ＭＳ Ｐゴシック" pitchFamily="4" charset="-128"/>
                </a:rPr>
                <a:t>€0.4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41802" y="4847437"/>
              <a:ext cx="478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GB" sz="600" dirty="0">
                  <a:solidFill>
                    <a:srgbClr val="FFFFFF"/>
                  </a:solidFill>
                  <a:ea typeface="ＭＳ Ｐゴシック" pitchFamily="4" charset="-128"/>
                </a:rPr>
                <a:t>€6.8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81135" y="5008227"/>
              <a:ext cx="4781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GB" sz="600" dirty="0">
                  <a:solidFill>
                    <a:srgbClr val="FFFFFF"/>
                  </a:solidFill>
                  <a:ea typeface="ＭＳ Ｐゴシック" pitchFamily="4" charset="-128"/>
                </a:rPr>
                <a:t>€1.1</a:t>
              </a:r>
            </a:p>
          </p:txBody>
        </p:sp>
      </p:grpSp>
      <p:sp>
        <p:nvSpPr>
          <p:cNvPr id="46" name="Oval 45"/>
          <p:cNvSpPr/>
          <p:nvPr/>
        </p:nvSpPr>
        <p:spPr bwMode="auto">
          <a:xfrm>
            <a:off x="3953015" y="2743941"/>
            <a:ext cx="1516310" cy="1516310"/>
          </a:xfrm>
          <a:prstGeom prst="ellips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49" name="Smiley Face 48"/>
          <p:cNvSpPr/>
          <p:nvPr/>
        </p:nvSpPr>
        <p:spPr bwMode="auto">
          <a:xfrm>
            <a:off x="4979130" y="3067976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50" name="Smiley Face 49"/>
          <p:cNvSpPr/>
          <p:nvPr/>
        </p:nvSpPr>
        <p:spPr bwMode="auto">
          <a:xfrm>
            <a:off x="4223046" y="3121982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51" name="Smiley Face 50"/>
          <p:cNvSpPr/>
          <p:nvPr/>
        </p:nvSpPr>
        <p:spPr bwMode="auto">
          <a:xfrm>
            <a:off x="4601088" y="3824060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52" name="Smiley Face 51"/>
          <p:cNvSpPr/>
          <p:nvPr/>
        </p:nvSpPr>
        <p:spPr bwMode="auto">
          <a:xfrm>
            <a:off x="4601088" y="2905958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53" name="Smiley Face 52"/>
          <p:cNvSpPr/>
          <p:nvPr/>
        </p:nvSpPr>
        <p:spPr bwMode="auto">
          <a:xfrm>
            <a:off x="4871118" y="3500024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54" name="Smiley Face 53"/>
          <p:cNvSpPr/>
          <p:nvPr/>
        </p:nvSpPr>
        <p:spPr bwMode="auto">
          <a:xfrm>
            <a:off x="1761794" y="3148305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55" name="Smiley Face 54"/>
          <p:cNvSpPr/>
          <p:nvPr/>
        </p:nvSpPr>
        <p:spPr bwMode="auto">
          <a:xfrm>
            <a:off x="1383752" y="3904389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58" name="Smiley Face 57"/>
          <p:cNvSpPr/>
          <p:nvPr/>
        </p:nvSpPr>
        <p:spPr bwMode="auto">
          <a:xfrm>
            <a:off x="4385064" y="3554030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903" y="2328067"/>
            <a:ext cx="10118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>
                <a:solidFill>
                  <a:srgbClr val="808080">
                    <a:lumMod val="50000"/>
                  </a:srgbClr>
                </a:solidFill>
                <a:ea typeface="ＭＳ Ｐゴシック" pitchFamily="4" charset="-128"/>
              </a:rPr>
              <a:t>Website-Buy</a:t>
            </a:r>
            <a:endParaRPr lang="en-US" sz="900" b="1" dirty="0"/>
          </a:p>
        </p:txBody>
      </p:sp>
      <p:sp>
        <p:nvSpPr>
          <p:cNvPr id="59" name="Rectangle 58"/>
          <p:cNvSpPr/>
          <p:nvPr/>
        </p:nvSpPr>
        <p:spPr>
          <a:xfrm>
            <a:off x="3976643" y="2413613"/>
            <a:ext cx="10406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>
                <a:solidFill>
                  <a:srgbClr val="808080">
                    <a:lumMod val="50000"/>
                  </a:srgbClr>
                </a:solidFill>
                <a:ea typeface="ＭＳ Ｐゴシック" pitchFamily="4" charset="-128"/>
              </a:rPr>
              <a:t>Network-Buy</a:t>
            </a:r>
            <a:endParaRPr lang="en-US" sz="900" b="1" dirty="0"/>
          </a:p>
        </p:txBody>
      </p:sp>
      <p:sp>
        <p:nvSpPr>
          <p:cNvPr id="60" name="Smiley Face 59"/>
          <p:cNvSpPr/>
          <p:nvPr/>
        </p:nvSpPr>
        <p:spPr bwMode="auto">
          <a:xfrm>
            <a:off x="4493076" y="3284000"/>
            <a:ext cx="138419" cy="144710"/>
          </a:xfrm>
          <a:prstGeom prst="smileyF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87844" y="2351604"/>
            <a:ext cx="10807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>
                <a:solidFill>
                  <a:srgbClr val="808080">
                    <a:lumMod val="50000"/>
                  </a:srgbClr>
                </a:solidFill>
                <a:ea typeface="ＭＳ Ｐゴシック" pitchFamily="4" charset="-128"/>
              </a:rPr>
              <a:t>Audience-Buy</a:t>
            </a:r>
            <a:endParaRPr lang="en-US" sz="900" b="1" dirty="0"/>
          </a:p>
        </p:txBody>
      </p:sp>
      <p:sp>
        <p:nvSpPr>
          <p:cNvPr id="63" name="Smiley Face 62"/>
          <p:cNvSpPr/>
          <p:nvPr/>
        </p:nvSpPr>
        <p:spPr bwMode="auto">
          <a:xfrm>
            <a:off x="7075079" y="3000338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64" name="Smiley Face 63"/>
          <p:cNvSpPr/>
          <p:nvPr/>
        </p:nvSpPr>
        <p:spPr bwMode="auto">
          <a:xfrm>
            <a:off x="6859055" y="3648410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65" name="Smiley Face 64"/>
          <p:cNvSpPr/>
          <p:nvPr/>
        </p:nvSpPr>
        <p:spPr bwMode="auto">
          <a:xfrm>
            <a:off x="7183091" y="3486392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66" name="Smiley Face 65"/>
          <p:cNvSpPr/>
          <p:nvPr/>
        </p:nvSpPr>
        <p:spPr bwMode="auto">
          <a:xfrm>
            <a:off x="7399115" y="3756422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67" name="Smiley Face 66"/>
          <p:cNvSpPr/>
          <p:nvPr/>
        </p:nvSpPr>
        <p:spPr bwMode="auto">
          <a:xfrm>
            <a:off x="7561133" y="3054344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68" name="Smiley Face 67"/>
          <p:cNvSpPr/>
          <p:nvPr/>
        </p:nvSpPr>
        <p:spPr bwMode="auto">
          <a:xfrm>
            <a:off x="7777157" y="3486392"/>
            <a:ext cx="138419" cy="144710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135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cxnSp>
        <p:nvCxnSpPr>
          <p:cNvPr id="6" name="Straight Connector 5"/>
          <p:cNvCxnSpPr>
            <a:endCxn id="71" idx="1"/>
          </p:cNvCxnSpPr>
          <p:nvPr/>
        </p:nvCxnSpPr>
        <p:spPr>
          <a:xfrm flipV="1">
            <a:off x="2194900" y="3485232"/>
            <a:ext cx="745111" cy="262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7" idx="5"/>
          </p:cNvCxnSpPr>
          <p:nvPr/>
        </p:nvCxnSpPr>
        <p:spPr>
          <a:xfrm>
            <a:off x="1878862" y="3809751"/>
            <a:ext cx="749065" cy="231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940011" y="33698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Nicht</a:t>
            </a:r>
            <a:r>
              <a:rPr lang="en-US" sz="900" dirty="0"/>
              <a:t> relevant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02029" y="3925781"/>
            <a:ext cx="9721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Relevant</a:t>
            </a:r>
          </a:p>
        </p:txBody>
      </p:sp>
      <p:sp>
        <p:nvSpPr>
          <p:cNvPr id="77" name="Oval Callout 76"/>
          <p:cNvSpPr/>
          <p:nvPr/>
        </p:nvSpPr>
        <p:spPr>
          <a:xfrm>
            <a:off x="5324080" y="2471781"/>
            <a:ext cx="874038" cy="540060"/>
          </a:xfrm>
          <a:prstGeom prst="wedgeEllipseCallout">
            <a:avLst/>
          </a:prstGeom>
          <a:solidFill>
            <a:srgbClr val="A1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pc="15" dirty="0">
              <a:solidFill>
                <a:schemeClr val="tx1"/>
              </a:solidFill>
            </a:endParaRPr>
          </a:p>
        </p:txBody>
      </p:sp>
      <p:sp>
        <p:nvSpPr>
          <p:cNvPr id="78" name="Oval Callout 77"/>
          <p:cNvSpPr/>
          <p:nvPr/>
        </p:nvSpPr>
        <p:spPr>
          <a:xfrm>
            <a:off x="2301854" y="2608245"/>
            <a:ext cx="870383" cy="474233"/>
          </a:xfrm>
          <a:prstGeom prst="wedgeEllipseCallout">
            <a:avLst/>
          </a:prstGeom>
          <a:solidFill>
            <a:srgbClr val="A1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pc="15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40011" y="2735563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 </a:t>
            </a:r>
            <a:r>
              <a:rPr lang="en-US" sz="900" dirty="0" err="1"/>
              <a:t>Preis</a:t>
            </a:r>
            <a:endParaRPr lang="en-US" sz="900" dirty="0"/>
          </a:p>
        </p:txBody>
      </p:sp>
      <p:sp>
        <p:nvSpPr>
          <p:cNvPr id="81" name="TextBox 80"/>
          <p:cNvSpPr txBox="1"/>
          <p:nvPr/>
        </p:nvSpPr>
        <p:spPr>
          <a:xfrm>
            <a:off x="5461219" y="2607234"/>
            <a:ext cx="705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 </a:t>
            </a:r>
            <a:r>
              <a:rPr lang="en-US" sz="900" dirty="0" err="1"/>
              <a:t>Preis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513915" y="1974596"/>
            <a:ext cx="22205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/>
              <a:t> GLEICHHEIT</a:t>
            </a:r>
            <a:endParaRPr lang="en-US" sz="135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221295" y="1953330"/>
            <a:ext cx="2178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/>
              <a:t>UNTERSCHIED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705403" y="1981567"/>
            <a:ext cx="3348372" cy="251255"/>
          </a:xfrm>
          <a:prstGeom prst="rightArrow">
            <a:avLst/>
          </a:prstGeom>
          <a:solidFill>
            <a:srgbClr val="A1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spc="1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6" y="720759"/>
            <a:ext cx="8420986" cy="369332"/>
          </a:xfrm>
        </p:spPr>
        <p:txBody>
          <a:bodyPr/>
          <a:lstStyle/>
          <a:p>
            <a:r>
              <a:rPr lang="en-US" dirty="0"/>
              <a:t>Programmatic: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Charakterisierungen</a:t>
            </a:r>
            <a:r>
              <a:rPr lang="en-US" dirty="0"/>
              <a:t> </a:t>
            </a:r>
            <a:r>
              <a:rPr lang="en-US" dirty="0" err="1"/>
              <a:t>statt</a:t>
            </a:r>
            <a:r>
              <a:rPr lang="en-US" dirty="0"/>
              <a:t> </a:t>
            </a:r>
            <a:r>
              <a:rPr lang="en-US" dirty="0" err="1"/>
              <a:t>Konsensdefinition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1869" y="1294513"/>
            <a:ext cx="761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„</a:t>
            </a:r>
            <a:r>
              <a:rPr lang="en-US" b="1" dirty="0"/>
              <a:t>Programmatic Advertising </a:t>
            </a:r>
            <a:r>
              <a:rPr lang="en-US" dirty="0"/>
              <a:t>(PA) </a:t>
            </a:r>
            <a:r>
              <a:rPr lang="en-US" dirty="0" err="1"/>
              <a:t>bezeichnet</a:t>
            </a:r>
            <a:r>
              <a:rPr lang="en-US" dirty="0"/>
              <a:t> die </a:t>
            </a:r>
            <a:r>
              <a:rPr lang="en-US" b="1" dirty="0" err="1"/>
              <a:t>automatisierte</a:t>
            </a:r>
            <a:r>
              <a:rPr lang="en-US" b="1" dirty="0"/>
              <a:t> </a:t>
            </a:r>
            <a:r>
              <a:rPr lang="en-US" b="1" dirty="0" err="1"/>
              <a:t>Aussteuerung</a:t>
            </a:r>
            <a:r>
              <a:rPr lang="en-US" b="1" dirty="0"/>
              <a:t> </a:t>
            </a:r>
            <a:r>
              <a:rPr lang="en-US" b="1" dirty="0" err="1"/>
              <a:t>einzelner</a:t>
            </a:r>
            <a:r>
              <a:rPr lang="en-US" b="1" dirty="0"/>
              <a:t> </a:t>
            </a:r>
            <a:r>
              <a:rPr lang="en-US" b="1" dirty="0" err="1"/>
              <a:t>Werbekontaktchancen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1869" y="4313723"/>
            <a:ext cx="2668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/>
              <a:t>Quelle</a:t>
            </a:r>
            <a:r>
              <a:rPr lang="en-US" sz="900" i="1" dirty="0"/>
              <a:t>: BVDW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1871" y="2007747"/>
            <a:ext cx="71982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/>
          </a:p>
          <a:p>
            <a:r>
              <a:rPr lang="en-US" dirty="0"/>
              <a:t>in </a:t>
            </a:r>
            <a:r>
              <a:rPr lang="en-US" dirty="0" err="1"/>
              <a:t>Echtzeit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1869" y="2555173"/>
            <a:ext cx="7612911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 </a:t>
            </a:r>
            <a:r>
              <a:rPr lang="en-US" dirty="0" err="1"/>
              <a:t>ist</a:t>
            </a:r>
            <a:r>
              <a:rPr lang="en-US" dirty="0"/>
              <a:t> in </a:t>
            </a:r>
            <a:r>
              <a:rPr lang="en-US" b="1" dirty="0" err="1"/>
              <a:t>Abgrenzung</a:t>
            </a:r>
            <a:r>
              <a:rPr lang="en-US" b="1" dirty="0"/>
              <a:t> </a:t>
            </a:r>
            <a:r>
              <a:rPr lang="en-US" b="1" dirty="0" err="1"/>
              <a:t>zum</a:t>
            </a:r>
            <a:r>
              <a:rPr lang="en-US" b="1" dirty="0"/>
              <a:t> </a:t>
            </a:r>
            <a:r>
              <a:rPr lang="en-US" b="1" dirty="0" err="1"/>
              <a:t>technischen</a:t>
            </a:r>
            <a:r>
              <a:rPr lang="en-US" b="1" dirty="0"/>
              <a:t> </a:t>
            </a:r>
            <a:r>
              <a:rPr lang="en-US" b="1" dirty="0" err="1"/>
              <a:t>Prozess</a:t>
            </a:r>
            <a:r>
              <a:rPr lang="en-US" b="1" dirty="0"/>
              <a:t> des </a:t>
            </a:r>
            <a:r>
              <a:rPr lang="en-US" b="1" dirty="0" err="1"/>
              <a:t>Realtime</a:t>
            </a:r>
            <a:r>
              <a:rPr lang="en-US" b="1" dirty="0"/>
              <a:t>-Bidding (RTB) </a:t>
            </a:r>
            <a:r>
              <a:rPr lang="en-US" dirty="0" err="1"/>
              <a:t>zu</a:t>
            </a:r>
            <a:r>
              <a:rPr lang="en-US" dirty="0"/>
              <a:t> verstehen, </a:t>
            </a:r>
            <a:r>
              <a:rPr lang="en-US" dirty="0" err="1"/>
              <a:t>welcher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Kern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automatisiertes</a:t>
            </a:r>
            <a:r>
              <a:rPr lang="en-US" dirty="0"/>
              <a:t> </a:t>
            </a:r>
            <a:r>
              <a:rPr lang="en-US" dirty="0" err="1"/>
              <a:t>Preisfindungsverfahren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Angebots</a:t>
            </a:r>
            <a:r>
              <a:rPr lang="en-US" dirty="0"/>
              <a:t>- (Sell Side) und </a:t>
            </a:r>
            <a:r>
              <a:rPr lang="en-US" dirty="0" err="1"/>
              <a:t>Nachfrageseite</a:t>
            </a:r>
            <a:r>
              <a:rPr lang="en-US" dirty="0"/>
              <a:t> (Demand Side) </a:t>
            </a:r>
            <a:r>
              <a:rPr lang="en-US" dirty="0" err="1"/>
              <a:t>darstellt</a:t>
            </a:r>
            <a:r>
              <a:rPr lang="en-US" dirty="0"/>
              <a:t>.“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192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759"/>
            <a:ext cx="8355726" cy="430887"/>
          </a:xfrm>
        </p:spPr>
        <p:txBody>
          <a:bodyPr/>
          <a:lstStyle/>
          <a:p>
            <a:r>
              <a:rPr lang="en-US" sz="2200" dirty="0" err="1"/>
              <a:t>Beispiel</a:t>
            </a:r>
            <a:r>
              <a:rPr lang="en-US" sz="2200" dirty="0"/>
              <a:t> Matrix-Definition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46273"/>
              </p:ext>
            </p:extLst>
          </p:nvPr>
        </p:nvGraphicFramePr>
        <p:xfrm>
          <a:off x="3159848" y="1488560"/>
          <a:ext cx="3155891" cy="268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952116"/>
              </p:ext>
            </p:extLst>
          </p:nvPr>
        </p:nvGraphicFramePr>
        <p:xfrm>
          <a:off x="5922335" y="1492787"/>
          <a:ext cx="3221664" cy="263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41437"/>
              </p:ext>
            </p:extLst>
          </p:nvPr>
        </p:nvGraphicFramePr>
        <p:xfrm>
          <a:off x="-131800" y="1492788"/>
          <a:ext cx="3684544" cy="263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7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317358" y="1616149"/>
            <a:ext cx="10633" cy="2424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67234" y="1616148"/>
            <a:ext cx="10633" cy="2424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3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3" y="720759"/>
            <a:ext cx="8588609" cy="430887"/>
          </a:xfrm>
        </p:spPr>
        <p:txBody>
          <a:bodyPr/>
          <a:lstStyle/>
          <a:p>
            <a:r>
              <a:rPr lang="en-US" sz="2200" dirty="0" err="1"/>
              <a:t>Zusammenfassung</a:t>
            </a:r>
            <a:r>
              <a:rPr lang="en-US" sz="2200" dirty="0"/>
              <a:t>: </a:t>
            </a:r>
            <a:r>
              <a:rPr lang="en-US" sz="2200" dirty="0" err="1"/>
              <a:t>Komponenten</a:t>
            </a:r>
            <a:r>
              <a:rPr lang="en-US" sz="2200" dirty="0"/>
              <a:t>, </a:t>
            </a:r>
            <a:r>
              <a:rPr lang="en-US" sz="2200" dirty="0" err="1"/>
              <a:t>Konzepte</a:t>
            </a:r>
            <a:r>
              <a:rPr lang="en-US" sz="2200" dirty="0"/>
              <a:t>, </a:t>
            </a:r>
            <a:r>
              <a:rPr lang="en-US" sz="2200" dirty="0" err="1"/>
              <a:t>Modelle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46744" y="2415507"/>
            <a:ext cx="1728192" cy="3656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spc="20" dirty="0">
                <a:solidFill>
                  <a:schemeClr val="bg1"/>
                </a:solidFill>
              </a:rPr>
              <a:t>Transaction Automation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46744" y="1773667"/>
            <a:ext cx="1728192" cy="3462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spc="20" dirty="0">
                <a:solidFill>
                  <a:schemeClr val="bg1"/>
                </a:solidFill>
              </a:rPr>
              <a:t>Workflow Automation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46744" y="3076789"/>
            <a:ext cx="1728192" cy="3656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spc="20" dirty="0">
                <a:solidFill>
                  <a:schemeClr val="bg1"/>
                </a:solidFill>
              </a:rPr>
              <a:t>Software </a:t>
            </a:r>
            <a:r>
              <a:rPr lang="en-US" sz="1300" spc="20">
                <a:solidFill>
                  <a:schemeClr val="bg1"/>
                </a:solidFill>
              </a:rPr>
              <a:t>&amp; Algorithms</a:t>
            </a:r>
            <a:endParaRPr lang="en-US" sz="1300" spc="2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46744" y="3641281"/>
            <a:ext cx="1728192" cy="2503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pc="2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756" y="1768732"/>
            <a:ext cx="2101901" cy="218391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Self-Service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2755" y="2373791"/>
            <a:ext cx="2098935" cy="208603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Dynamic Creative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756" y="2081948"/>
            <a:ext cx="2101901" cy="219836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Live Feedback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603" y="2949856"/>
            <a:ext cx="2086087" cy="165685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Algorithmic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604" y="3165880"/>
            <a:ext cx="2086087" cy="153713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Real-Time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603" y="2661824"/>
            <a:ext cx="2086087" cy="211905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Biddable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2756" y="3597927"/>
            <a:ext cx="2086085" cy="245419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External Data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605" y="3381903"/>
            <a:ext cx="2086085" cy="171571"/>
          </a:xfrm>
          <a:prstGeom prst="roundRect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Individually Addressable</a:t>
            </a:r>
            <a:r>
              <a:rPr lang="en-US" sz="900" dirty="0"/>
              <a:t> </a:t>
            </a:r>
          </a:p>
        </p:txBody>
      </p:sp>
      <p:cxnSp>
        <p:nvCxnSpPr>
          <p:cNvPr id="17" name="Straight Arrow Connector 16"/>
          <p:cNvCxnSpPr>
            <a:stCxn id="13" idx="3"/>
            <a:endCxn id="10" idx="1"/>
          </p:cNvCxnSpPr>
          <p:nvPr/>
        </p:nvCxnSpPr>
        <p:spPr>
          <a:xfrm>
            <a:off x="2454656" y="1877927"/>
            <a:ext cx="792088" cy="68859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80414" y="2029284"/>
            <a:ext cx="766331" cy="62017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3"/>
          </p:cNvCxnSpPr>
          <p:nvPr/>
        </p:nvCxnSpPr>
        <p:spPr>
          <a:xfrm flipV="1">
            <a:off x="2451689" y="2097645"/>
            <a:ext cx="792088" cy="380448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2451689" y="2478093"/>
            <a:ext cx="811395" cy="289684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 flipV="1">
            <a:off x="2445756" y="2598348"/>
            <a:ext cx="800989" cy="415159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</p:cNvCxnSpPr>
          <p:nvPr/>
        </p:nvCxnSpPr>
        <p:spPr>
          <a:xfrm flipV="1">
            <a:off x="2451691" y="2716172"/>
            <a:ext cx="800989" cy="526565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2442788" y="3259629"/>
            <a:ext cx="803956" cy="293648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2" idx="1"/>
          </p:cNvCxnSpPr>
          <p:nvPr/>
        </p:nvCxnSpPr>
        <p:spPr>
          <a:xfrm>
            <a:off x="2469758" y="3707912"/>
            <a:ext cx="776987" cy="58549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127064" y="1766820"/>
            <a:ext cx="2304256" cy="5288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Automated Guaranteed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27064" y="2380227"/>
            <a:ext cx="2304256" cy="79264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Unreserved Fixed-Rate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27064" y="3288793"/>
            <a:ext cx="2304256" cy="6300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Invitation-Only Auction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27064" y="4029975"/>
            <a:ext cx="2304256" cy="7555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Open Auction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4918028" y="1723637"/>
            <a:ext cx="360040" cy="2178871"/>
          </a:xfrm>
          <a:prstGeom prst="rightBrace">
            <a:avLst/>
          </a:prstGeom>
          <a:ln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334976" y="2669520"/>
            <a:ext cx="423147" cy="273196"/>
          </a:xfrm>
          <a:prstGeom prst="rightArrow">
            <a:avLst/>
          </a:prstGeom>
          <a:solidFill>
            <a:srgbClr val="707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b="1" spc="20" dirty="0">
              <a:solidFill>
                <a:schemeClr val="bg1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5767026" y="1657102"/>
            <a:ext cx="359353" cy="2932029"/>
          </a:xfrm>
          <a:prstGeom prst="leftBrace">
            <a:avLst>
              <a:gd name="adj1" fmla="val 8333"/>
              <a:gd name="adj2" fmla="val 38952"/>
            </a:avLst>
          </a:prstGeom>
          <a:ln>
            <a:solidFill>
              <a:srgbClr val="49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5400000">
            <a:off x="7880228" y="2354984"/>
            <a:ext cx="1656183" cy="24622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000" b="1" dirty="0" err="1"/>
              <a:t>Festpreis</a:t>
            </a:r>
            <a:r>
              <a:rPr lang="en-US" sz="1000" b="1" dirty="0"/>
              <a:t> (Non-RTB)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8039422" y="3927692"/>
            <a:ext cx="1337795" cy="24622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000" b="1" dirty="0" err="1"/>
              <a:t>Auktion</a:t>
            </a:r>
            <a:r>
              <a:rPr lang="en-US" sz="1000" b="1" dirty="0"/>
              <a:t> (RTB)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508599" y="3020069"/>
            <a:ext cx="761585" cy="102135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  <a:endCxn id="12" idx="1"/>
          </p:cNvCxnSpPr>
          <p:nvPr/>
        </p:nvCxnSpPr>
        <p:spPr>
          <a:xfrm>
            <a:off x="2451691" y="3467689"/>
            <a:ext cx="795055" cy="298772"/>
          </a:xfrm>
          <a:prstGeom prst="straightConnector1">
            <a:avLst/>
          </a:prstGeom>
          <a:ln>
            <a:solidFill>
              <a:srgbClr val="49596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38433" y="1492788"/>
            <a:ext cx="2031323" cy="27699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200" b="1" dirty="0" err="1"/>
              <a:t>Komponenten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393453" y="1492788"/>
            <a:ext cx="1440160" cy="27699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200" b="1" dirty="0" err="1"/>
              <a:t>Konzepte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26378" y="1446638"/>
            <a:ext cx="2378956" cy="27699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1200" b="1"/>
              <a:t>Vermarkungsmodelle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433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832" y="720760"/>
            <a:ext cx="8218967" cy="769441"/>
          </a:xfrm>
        </p:spPr>
        <p:txBody>
          <a:bodyPr/>
          <a:lstStyle/>
          <a:p>
            <a:r>
              <a:rPr lang="de-DE" sz="2200" dirty="0" err="1"/>
              <a:t>Programmatic</a:t>
            </a:r>
            <a:r>
              <a:rPr lang="de-DE" sz="2200" dirty="0"/>
              <a:t> wird Mainstream, aber strukturelle und kulturelle Unterschiede beeinflussen Anwendung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426356"/>
              </p:ext>
            </p:extLst>
          </p:nvPr>
        </p:nvGraphicFramePr>
        <p:xfrm>
          <a:off x="786809" y="1414130"/>
          <a:ext cx="8112642" cy="346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619B-9823-F845-874B-2390AC991B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74418"/>
      </p:ext>
    </p:extLst>
  </p:cSld>
  <p:clrMapOvr>
    <a:masterClrMapping/>
  </p:clrMapOvr>
</p:sld>
</file>

<file path=ppt/theme/theme1.xml><?xml version="1.0" encoding="utf-8"?>
<a:theme xmlns:a="http://schemas.openxmlformats.org/drawingml/2006/main" name="IHS Markit theme 2016">
  <a:themeElements>
    <a:clrScheme name="IHSM Theme">
      <a:dk1>
        <a:srgbClr val="000000"/>
      </a:dk1>
      <a:lt1>
        <a:srgbClr val="FFFFFF"/>
      </a:lt1>
      <a:dk2>
        <a:srgbClr val="4B4B4B"/>
      </a:dk2>
      <a:lt2>
        <a:srgbClr val="999999"/>
      </a:lt2>
      <a:accent1>
        <a:srgbClr val="00B140"/>
      </a:accent1>
      <a:accent2>
        <a:srgbClr val="B8B7B8"/>
      </a:accent2>
      <a:accent3>
        <a:srgbClr val="008E89"/>
      </a:accent3>
      <a:accent4>
        <a:srgbClr val="97D700"/>
      </a:accent4>
      <a:accent5>
        <a:srgbClr val="00A9E0"/>
      </a:accent5>
      <a:accent6>
        <a:srgbClr val="FF8F1C"/>
      </a:accent6>
      <a:hlink>
        <a:srgbClr val="0066B3"/>
      </a:hlink>
      <a:folHlink>
        <a:srgbClr val="830065"/>
      </a:folHlink>
    </a:clrScheme>
    <a:fontScheme name="Office Theme">
      <a:maj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HSM Purple">
      <a:srgbClr val="830065"/>
    </a:custClr>
    <a:custClr name="IHSM Orig Red 3">
      <a:srgbClr val="F7BFAD"/>
    </a:custClr>
    <a:custClr name="IHSM Red">
      <a:srgbClr val="F4364C"/>
    </a:custClr>
    <a:custClr name="IHSM Blue 30">
      <a:srgbClr val="B2E5F6"/>
    </a:custClr>
    <a:custClr name="IHSM Orig Blue">
      <a:srgbClr val="0066B3"/>
    </a:custClr>
    <a:custClr name="IHSM Orig Yellow">
      <a:srgbClr val="FFD200"/>
    </a:custClr>
    <a:custClr name="IHSM Orig Gray 1">
      <a:srgbClr val="707C8A"/>
    </a:custClr>
    <a:custClr name="IHSM Orig Gray 2">
      <a:srgbClr val="D8DCDB"/>
    </a:custClr>
  </a:custClrLst>
  <a:extLst>
    <a:ext uri="{05A4C25C-085E-4340-85A3-A5531E510DB2}">
      <thm15:themeFamily xmlns:thm15="http://schemas.microsoft.com/office/thememl/2012/main" name="IHS Markit theme 2016" id="{92BADD28-F3F7-4635-9EE2-83F2725924D0}" vid="{3B68B231-B5AD-4008-AEA2-215B0CB15B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IHS Markit theme 2016</Template>
  <TotalTime>0</TotalTime>
  <Words>889</Words>
  <Application>Microsoft Office PowerPoint</Application>
  <PresentationFormat>Bildschirmpräsentation (16:9)</PresentationFormat>
  <Paragraphs>243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ＭＳ Ｐゴシック</vt:lpstr>
      <vt:lpstr>.HelveticaNeueDeskInterface-Regular</vt:lpstr>
      <vt:lpstr>Arial</vt:lpstr>
      <vt:lpstr>Calibri</vt:lpstr>
      <vt:lpstr>Mangal</vt:lpstr>
      <vt:lpstr>Verdana</vt:lpstr>
      <vt:lpstr>Wingdings</vt:lpstr>
      <vt:lpstr>IHS Markit theme 2016</vt:lpstr>
      <vt:lpstr>Programmatic Advertising: Geschäftsmodell Werbung im Sog der Plattformen &amp; Technologieunternehmen</vt:lpstr>
      <vt:lpstr>Kernfragen – in 20 Minuten</vt:lpstr>
      <vt:lpstr>Sterblichkeit und Normalverteilung</vt:lpstr>
      <vt:lpstr>Von Durchschnitten zu Menschen, vom Marketing der Gleichheit zum Marketing der Unterschiede</vt:lpstr>
      <vt:lpstr>Daten &amp; Technologie übersetzen Imperativ des Unterschieds in die Werbepraxis</vt:lpstr>
      <vt:lpstr>Programmatic: Nur Charakterisierungen statt Konsensdefinition</vt:lpstr>
      <vt:lpstr>Beispiel Matrix-Definition</vt:lpstr>
      <vt:lpstr>Zusammenfassung: Komponenten, Konzepte, Modelle</vt:lpstr>
      <vt:lpstr>Programmatic wird Mainstream, aber strukturelle und kulturelle Unterschiede beeinflussen Anwendung</vt:lpstr>
      <vt:lpstr>Wert von Daten &amp; ihrer Interpretation oft höher als Mediawert</vt:lpstr>
      <vt:lpstr>1st Party-Daten werden zum Wettbewerbsvorteil</vt:lpstr>
      <vt:lpstr>M&amp;A: Ad Tech &amp; Analytics sind Hauptziele von Plattformen</vt:lpstr>
      <vt:lpstr>Konsequenz: Zwei Marktgeschwindigkeiten </vt:lpstr>
      <vt:lpstr>Akquisitionen und Investments erlauben eigenen Tech-Stack</vt:lpstr>
      <vt:lpstr>Datenstrategien können auch ohne Akquisitionen zum Erfolg führen</vt:lpstr>
      <vt:lpstr>Vermarkter-Koalitionen: Zusammenarbeit mit ‘Frenemies’</vt:lpstr>
      <vt:lpstr>PowerPoint-Präsentation</vt:lpstr>
      <vt:lpstr>Programmatic ebnet Weg für neue Konstellationen von Playern </vt:lpstr>
      <vt:lpstr>Zusammenfassung</vt:lpstr>
      <vt:lpstr>Vielen Dank!</vt:lpstr>
    </vt:vector>
  </TitlesOfParts>
  <Company>IHS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NBC – Models and Markets</dc:title>
  <dc:creator>Broughton, Jonathan</dc:creator>
  <cp:lastModifiedBy>Virgenie Böhm</cp:lastModifiedBy>
  <cp:revision>265</cp:revision>
  <cp:lastPrinted>2017-02-06T21:36:37Z</cp:lastPrinted>
  <dcterms:created xsi:type="dcterms:W3CDTF">2016-07-28T11:20:12Z</dcterms:created>
  <dcterms:modified xsi:type="dcterms:W3CDTF">2017-06-14T09:09:40Z</dcterms:modified>
</cp:coreProperties>
</file>